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304" r:id="rId15"/>
    <p:sldId id="276" r:id="rId16"/>
    <p:sldId id="277" r:id="rId17"/>
    <p:sldId id="278" r:id="rId18"/>
    <p:sldId id="281" r:id="rId19"/>
    <p:sldId id="282" r:id="rId20"/>
    <p:sldId id="279" r:id="rId21"/>
    <p:sldId id="280" r:id="rId22"/>
    <p:sldId id="284" r:id="rId23"/>
    <p:sldId id="308" r:id="rId24"/>
    <p:sldId id="286" r:id="rId25"/>
    <p:sldId id="287" r:id="rId26"/>
    <p:sldId id="290" r:id="rId27"/>
    <p:sldId id="291" r:id="rId28"/>
    <p:sldId id="292" r:id="rId29"/>
    <p:sldId id="293" r:id="rId30"/>
    <p:sldId id="300" r:id="rId31"/>
    <p:sldId id="294" r:id="rId32"/>
    <p:sldId id="295" r:id="rId33"/>
    <p:sldId id="298" r:id="rId34"/>
    <p:sldId id="311" r:id="rId35"/>
    <p:sldId id="305" r:id="rId36"/>
    <p:sldId id="306" r:id="rId37"/>
    <p:sldId id="312" r:id="rId38"/>
    <p:sldId id="28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552ED-78A0-4A04-A224-29852EAD4BC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B19C5-4FD7-4036-8EAA-4926807D3256}">
      <dgm:prSet phldrT="[Metin]"/>
      <dgm:spPr/>
      <dgm:t>
        <a:bodyPr/>
        <a:lstStyle/>
        <a:p>
          <a:r>
            <a:rPr lang="tr-TR" dirty="0"/>
            <a:t>1979</a:t>
          </a:r>
          <a:endParaRPr lang="en-US" dirty="0"/>
        </a:p>
      </dgm:t>
    </dgm:pt>
    <dgm:pt modelId="{15A485DA-DA32-4B92-9350-EC9DB08D31AF}" type="parTrans" cxnId="{B2C2FC91-6443-4454-BA26-ED13641A988A}">
      <dgm:prSet/>
      <dgm:spPr/>
      <dgm:t>
        <a:bodyPr/>
        <a:lstStyle/>
        <a:p>
          <a:endParaRPr lang="en-US"/>
        </a:p>
      </dgm:t>
    </dgm:pt>
    <dgm:pt modelId="{74F86755-3CC0-41CD-ABB5-8D897E138E33}" type="sibTrans" cxnId="{B2C2FC91-6443-4454-BA26-ED13641A988A}">
      <dgm:prSet/>
      <dgm:spPr/>
      <dgm:t>
        <a:bodyPr/>
        <a:lstStyle/>
        <a:p>
          <a:endParaRPr lang="en-US"/>
        </a:p>
      </dgm:t>
    </dgm:pt>
    <dgm:pt modelId="{34943C28-CEB4-499B-B38B-7E89470660EA}">
      <dgm:prSet phldrT="[Metin]"/>
      <dgm:spPr/>
      <dgm:t>
        <a:bodyPr/>
        <a:lstStyle/>
        <a:p>
          <a:r>
            <a:rPr lang="tr-TR" dirty="0"/>
            <a:t>2008</a:t>
          </a:r>
          <a:endParaRPr lang="en-US" dirty="0"/>
        </a:p>
      </dgm:t>
    </dgm:pt>
    <dgm:pt modelId="{27A99231-26E1-4FA6-AE7D-1A7F9BA909F7}" type="parTrans" cxnId="{CFA08CAC-D057-437A-A02A-3A03F8B19500}">
      <dgm:prSet/>
      <dgm:spPr/>
      <dgm:t>
        <a:bodyPr/>
        <a:lstStyle/>
        <a:p>
          <a:endParaRPr lang="en-US"/>
        </a:p>
      </dgm:t>
    </dgm:pt>
    <dgm:pt modelId="{DE87A853-D278-4F5B-AF27-412E53405D84}" type="sibTrans" cxnId="{CFA08CAC-D057-437A-A02A-3A03F8B19500}">
      <dgm:prSet/>
      <dgm:spPr/>
      <dgm:t>
        <a:bodyPr/>
        <a:lstStyle/>
        <a:p>
          <a:endParaRPr lang="en-US"/>
        </a:p>
      </dgm:t>
    </dgm:pt>
    <dgm:pt modelId="{C6ECEDAE-55F7-4A0B-A552-EBD1897BE6F6}">
      <dgm:prSet phldrT="[Metin]"/>
      <dgm:spPr/>
      <dgm:t>
        <a:bodyPr/>
        <a:lstStyle/>
        <a:p>
          <a:r>
            <a:rPr lang="en-US" dirty="0"/>
            <a:t>Procedures and Devices for the Collection of Diagnostic Capillary Blood     Specimens’(CLSI GP42-A6)</a:t>
          </a:r>
        </a:p>
      </dgm:t>
    </dgm:pt>
    <dgm:pt modelId="{F8FD7A43-6542-48EA-8B0A-BF5A7EB3B0B9}" type="parTrans" cxnId="{E13A532F-5546-4935-8A6C-EBB2C78A1321}">
      <dgm:prSet/>
      <dgm:spPr/>
      <dgm:t>
        <a:bodyPr/>
        <a:lstStyle/>
        <a:p>
          <a:endParaRPr lang="en-US"/>
        </a:p>
      </dgm:t>
    </dgm:pt>
    <dgm:pt modelId="{7C8BA34E-BE28-4EF3-A104-ED076A05C766}" type="sibTrans" cxnId="{E13A532F-5546-4935-8A6C-EBB2C78A1321}">
      <dgm:prSet/>
      <dgm:spPr/>
      <dgm:t>
        <a:bodyPr/>
        <a:lstStyle/>
        <a:p>
          <a:endParaRPr lang="en-US"/>
        </a:p>
      </dgm:t>
    </dgm:pt>
    <dgm:pt modelId="{E100716C-9E31-4017-ACF2-CAC3D3335EDD}">
      <dgm:prSet phldrT="[Metin]"/>
      <dgm:spPr/>
      <dgm:t>
        <a:bodyPr/>
        <a:lstStyle/>
        <a:p>
          <a:r>
            <a:rPr lang="tr-TR" dirty="0"/>
            <a:t>2010</a:t>
          </a:r>
          <a:endParaRPr lang="en-US" dirty="0"/>
        </a:p>
      </dgm:t>
    </dgm:pt>
    <dgm:pt modelId="{0DA33DCF-D7F6-49BB-9B5D-02B15BFF4E95}" type="parTrans" cxnId="{160CBA1C-7DB6-4B74-90DF-BEC688503399}">
      <dgm:prSet/>
      <dgm:spPr/>
      <dgm:t>
        <a:bodyPr/>
        <a:lstStyle/>
        <a:p>
          <a:endParaRPr lang="en-US"/>
        </a:p>
      </dgm:t>
    </dgm:pt>
    <dgm:pt modelId="{25D87E9E-2771-4B44-B709-3836DFDCC4DB}" type="sibTrans" cxnId="{160CBA1C-7DB6-4B74-90DF-BEC688503399}">
      <dgm:prSet/>
      <dgm:spPr/>
      <dgm:t>
        <a:bodyPr/>
        <a:lstStyle/>
        <a:p>
          <a:endParaRPr lang="en-US"/>
        </a:p>
      </dgm:t>
    </dgm:pt>
    <dgm:pt modelId="{05FF6F93-4594-4B2D-A7C3-8F15D2938F1A}">
      <dgm:prSet phldrT="[Metin]"/>
      <dgm:spPr/>
      <dgm:t>
        <a:bodyPr/>
        <a:lstStyle/>
        <a:p>
          <a:r>
            <a:rPr lang="en-US" dirty="0"/>
            <a:t>WHO Guidelines on Drawing Blood: Best Practices in Phlebotomy</a:t>
          </a:r>
        </a:p>
      </dgm:t>
    </dgm:pt>
    <dgm:pt modelId="{52BAA4A4-2703-405D-92CC-00D938614E0C}" type="parTrans" cxnId="{06950259-B971-4102-9FE4-9246EB3961DC}">
      <dgm:prSet/>
      <dgm:spPr/>
      <dgm:t>
        <a:bodyPr/>
        <a:lstStyle/>
        <a:p>
          <a:endParaRPr lang="en-US"/>
        </a:p>
      </dgm:t>
    </dgm:pt>
    <dgm:pt modelId="{ED33C857-6021-44EC-BDE4-DA64E9390A3E}" type="sibTrans" cxnId="{06950259-B971-4102-9FE4-9246EB3961DC}">
      <dgm:prSet/>
      <dgm:spPr/>
      <dgm:t>
        <a:bodyPr/>
        <a:lstStyle/>
        <a:p>
          <a:endParaRPr lang="en-US"/>
        </a:p>
      </dgm:t>
    </dgm:pt>
    <dgm:pt modelId="{CD91F300-8144-4E65-A84C-A368E9C9024D}" type="pres">
      <dgm:prSet presAssocID="{A1A552ED-78A0-4A04-A224-29852EAD4BC5}" presName="linearFlow" presStyleCnt="0">
        <dgm:presLayoutVars>
          <dgm:dir/>
          <dgm:animLvl val="lvl"/>
          <dgm:resizeHandles val="exact"/>
        </dgm:presLayoutVars>
      </dgm:prSet>
      <dgm:spPr/>
    </dgm:pt>
    <dgm:pt modelId="{E6F5B661-0276-4A21-AC34-2A543780AE62}" type="pres">
      <dgm:prSet presAssocID="{EC6B19C5-4FD7-4036-8EAA-4926807D3256}" presName="composite" presStyleCnt="0"/>
      <dgm:spPr/>
    </dgm:pt>
    <dgm:pt modelId="{CD7C7C49-97EF-4D9B-8295-C39A251F8C08}" type="pres">
      <dgm:prSet presAssocID="{EC6B19C5-4FD7-4036-8EAA-4926807D325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393B93B-7FF7-4FBC-A5E6-3AB48451156F}" type="pres">
      <dgm:prSet presAssocID="{EC6B19C5-4FD7-4036-8EAA-4926807D3256}" presName="parSh" presStyleLbl="node1" presStyleIdx="0" presStyleCnt="3" custScaleX="43425" custLinFactNeighborX="13690" custLinFactNeighborY="-1182"/>
      <dgm:spPr/>
    </dgm:pt>
    <dgm:pt modelId="{A641E976-0FEF-46C3-92A9-AA5DE8161345}" type="pres">
      <dgm:prSet presAssocID="{EC6B19C5-4FD7-4036-8EAA-4926807D3256}" presName="desTx" presStyleLbl="fgAcc1" presStyleIdx="0" presStyleCnt="3" custScaleX="89273" custScaleY="72627" custLinFactNeighborX="277" custLinFactNeighborY="-4147">
        <dgm:presLayoutVars>
          <dgm:bulletEnabled val="1"/>
        </dgm:presLayoutVars>
      </dgm:prSet>
      <dgm:spPr/>
    </dgm:pt>
    <dgm:pt modelId="{2229A7D8-8A78-4A34-B9BC-96640D28CAE8}" type="pres">
      <dgm:prSet presAssocID="{74F86755-3CC0-41CD-ABB5-8D897E138E33}" presName="sibTrans" presStyleLbl="sibTrans2D1" presStyleIdx="0" presStyleCnt="2" custLinFactNeighborX="10790" custLinFactNeighborY="13365"/>
      <dgm:spPr/>
    </dgm:pt>
    <dgm:pt modelId="{3757348D-0D0E-4E48-87CB-8DB8E0F793E9}" type="pres">
      <dgm:prSet presAssocID="{74F86755-3CC0-41CD-ABB5-8D897E138E33}" presName="connTx" presStyleLbl="sibTrans2D1" presStyleIdx="0" presStyleCnt="2"/>
      <dgm:spPr/>
    </dgm:pt>
    <dgm:pt modelId="{2D31B552-C775-404E-BD53-A6EBDCD8427F}" type="pres">
      <dgm:prSet presAssocID="{34943C28-CEB4-499B-B38B-7E89470660EA}" presName="composite" presStyleCnt="0"/>
      <dgm:spPr/>
    </dgm:pt>
    <dgm:pt modelId="{B43A8F2C-BB8B-4B27-B7A5-83BA54163A41}" type="pres">
      <dgm:prSet presAssocID="{34943C28-CEB4-499B-B38B-7E89470660E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B577A43-801C-429C-9A5C-471FFBC6B85C}" type="pres">
      <dgm:prSet presAssocID="{34943C28-CEB4-499B-B38B-7E89470660EA}" presName="parSh" presStyleLbl="node1" presStyleIdx="1" presStyleCnt="3" custScaleX="49619" custScaleY="87862" custLinFactNeighborX="-19116" custLinFactNeighborY="-6576"/>
      <dgm:spPr/>
    </dgm:pt>
    <dgm:pt modelId="{E61A5BDB-B6D9-4BBF-90CB-880822C251E1}" type="pres">
      <dgm:prSet presAssocID="{34943C28-CEB4-499B-B38B-7E89470660EA}" presName="desTx" presStyleLbl="fgAcc1" presStyleIdx="1" presStyleCnt="3" custScaleY="74954" custLinFactNeighborX="-32720" custLinFactNeighborY="-1602">
        <dgm:presLayoutVars>
          <dgm:bulletEnabled val="1"/>
        </dgm:presLayoutVars>
      </dgm:prSet>
      <dgm:spPr/>
    </dgm:pt>
    <dgm:pt modelId="{76203EC4-AAAC-4663-BFC5-AB092D998B3F}" type="pres">
      <dgm:prSet presAssocID="{DE87A853-D278-4F5B-AF27-412E53405D84}" presName="sibTrans" presStyleLbl="sibTrans2D1" presStyleIdx="1" presStyleCnt="2" custScaleX="111991" custLinFactNeighborX="12417" custLinFactNeighborY="7737"/>
      <dgm:spPr/>
    </dgm:pt>
    <dgm:pt modelId="{B208DDE0-6D1B-4AC9-A9A5-3223DF778155}" type="pres">
      <dgm:prSet presAssocID="{DE87A853-D278-4F5B-AF27-412E53405D84}" presName="connTx" presStyleLbl="sibTrans2D1" presStyleIdx="1" presStyleCnt="2"/>
      <dgm:spPr/>
    </dgm:pt>
    <dgm:pt modelId="{56A396C6-2221-4737-94C5-CE6D1D690C38}" type="pres">
      <dgm:prSet presAssocID="{E100716C-9E31-4017-ACF2-CAC3D3335EDD}" presName="composite" presStyleCnt="0"/>
      <dgm:spPr/>
    </dgm:pt>
    <dgm:pt modelId="{845DCAC4-6576-44D6-8410-25F1DF8195BE}" type="pres">
      <dgm:prSet presAssocID="{E100716C-9E31-4017-ACF2-CAC3D3335ED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7BBC46-B091-4B2E-8F5A-A23EB080E346}" type="pres">
      <dgm:prSet presAssocID="{E100716C-9E31-4017-ACF2-CAC3D3335EDD}" presName="parSh" presStyleLbl="node1" presStyleIdx="2" presStyleCnt="3" custScaleX="45947" custLinFactNeighborX="-56198" custLinFactNeighborY="2227"/>
      <dgm:spPr/>
    </dgm:pt>
    <dgm:pt modelId="{417C872B-5AF9-4A55-AAF5-5F36FD55E69D}" type="pres">
      <dgm:prSet presAssocID="{E100716C-9E31-4017-ACF2-CAC3D3335EDD}" presName="desTx" presStyleLbl="fgAcc1" presStyleIdx="2" presStyleCnt="3" custScaleY="75757" custLinFactNeighborX="-63287" custLinFactNeighborY="-2718">
        <dgm:presLayoutVars>
          <dgm:bulletEnabled val="1"/>
        </dgm:presLayoutVars>
      </dgm:prSet>
      <dgm:spPr/>
    </dgm:pt>
  </dgm:ptLst>
  <dgm:cxnLst>
    <dgm:cxn modelId="{73D06F15-1949-4706-B06E-DB3990DE1569}" type="presOf" srcId="{74F86755-3CC0-41CD-ABB5-8D897E138E33}" destId="{2229A7D8-8A78-4A34-B9BC-96640D28CAE8}" srcOrd="0" destOrd="0" presId="urn:microsoft.com/office/officeart/2005/8/layout/process3"/>
    <dgm:cxn modelId="{160CBA1C-7DB6-4B74-90DF-BEC688503399}" srcId="{A1A552ED-78A0-4A04-A224-29852EAD4BC5}" destId="{E100716C-9E31-4017-ACF2-CAC3D3335EDD}" srcOrd="2" destOrd="0" parTransId="{0DA33DCF-D7F6-49BB-9B5D-02B15BFF4E95}" sibTransId="{25D87E9E-2771-4B44-B709-3836DFDCC4DB}"/>
    <dgm:cxn modelId="{689C9229-14B0-4183-BF1E-682DD6DDA6A9}" type="presOf" srcId="{DE87A853-D278-4F5B-AF27-412E53405D84}" destId="{76203EC4-AAAC-4663-BFC5-AB092D998B3F}" srcOrd="0" destOrd="0" presId="urn:microsoft.com/office/officeart/2005/8/layout/process3"/>
    <dgm:cxn modelId="{E13A532F-5546-4935-8A6C-EBB2C78A1321}" srcId="{34943C28-CEB4-499B-B38B-7E89470660EA}" destId="{C6ECEDAE-55F7-4A0B-A552-EBD1897BE6F6}" srcOrd="0" destOrd="0" parTransId="{F8FD7A43-6542-48EA-8B0A-BF5A7EB3B0B9}" sibTransId="{7C8BA34E-BE28-4EF3-A104-ED076A05C766}"/>
    <dgm:cxn modelId="{46F74A5C-F136-4545-B7A3-A3CFEC351923}" type="presOf" srcId="{EC6B19C5-4FD7-4036-8EAA-4926807D3256}" destId="{E393B93B-7FF7-4FBC-A5E6-3AB48451156F}" srcOrd="1" destOrd="0" presId="urn:microsoft.com/office/officeart/2005/8/layout/process3"/>
    <dgm:cxn modelId="{D8E69261-8999-45B9-BBCE-114D539CF014}" type="presOf" srcId="{C6ECEDAE-55F7-4A0B-A552-EBD1897BE6F6}" destId="{E61A5BDB-B6D9-4BBF-90CB-880822C251E1}" srcOrd="0" destOrd="0" presId="urn:microsoft.com/office/officeart/2005/8/layout/process3"/>
    <dgm:cxn modelId="{AFBF7C70-C696-4DCC-B36E-4A92203C3837}" type="presOf" srcId="{34943C28-CEB4-499B-B38B-7E89470660EA}" destId="{B43A8F2C-BB8B-4B27-B7A5-83BA54163A41}" srcOrd="0" destOrd="0" presId="urn:microsoft.com/office/officeart/2005/8/layout/process3"/>
    <dgm:cxn modelId="{A0139076-9162-44A6-BB4D-92AD12FC5B61}" type="presOf" srcId="{DE87A853-D278-4F5B-AF27-412E53405D84}" destId="{B208DDE0-6D1B-4AC9-A9A5-3223DF778155}" srcOrd="1" destOrd="0" presId="urn:microsoft.com/office/officeart/2005/8/layout/process3"/>
    <dgm:cxn modelId="{06950259-B971-4102-9FE4-9246EB3961DC}" srcId="{E100716C-9E31-4017-ACF2-CAC3D3335EDD}" destId="{05FF6F93-4594-4B2D-A7C3-8F15D2938F1A}" srcOrd="0" destOrd="0" parTransId="{52BAA4A4-2703-405D-92CC-00D938614E0C}" sibTransId="{ED33C857-6021-44EC-BDE4-DA64E9390A3E}"/>
    <dgm:cxn modelId="{C952898F-E00A-4D96-A789-2B115CFC51BA}" type="presOf" srcId="{E100716C-9E31-4017-ACF2-CAC3D3335EDD}" destId="{845DCAC4-6576-44D6-8410-25F1DF8195BE}" srcOrd="0" destOrd="0" presId="urn:microsoft.com/office/officeart/2005/8/layout/process3"/>
    <dgm:cxn modelId="{B2C2FC91-6443-4454-BA26-ED13641A988A}" srcId="{A1A552ED-78A0-4A04-A224-29852EAD4BC5}" destId="{EC6B19C5-4FD7-4036-8EAA-4926807D3256}" srcOrd="0" destOrd="0" parTransId="{15A485DA-DA32-4B92-9350-EC9DB08D31AF}" sibTransId="{74F86755-3CC0-41CD-ABB5-8D897E138E33}"/>
    <dgm:cxn modelId="{00D8DE93-7847-426A-8F8D-5420DF815D37}" type="presOf" srcId="{EC6B19C5-4FD7-4036-8EAA-4926807D3256}" destId="{CD7C7C49-97EF-4D9B-8295-C39A251F8C08}" srcOrd="0" destOrd="0" presId="urn:microsoft.com/office/officeart/2005/8/layout/process3"/>
    <dgm:cxn modelId="{34180D9D-48ED-4BEF-932E-850E9CF15CAB}" type="presOf" srcId="{74F86755-3CC0-41CD-ABB5-8D897E138E33}" destId="{3757348D-0D0E-4E48-87CB-8DB8E0F793E9}" srcOrd="1" destOrd="0" presId="urn:microsoft.com/office/officeart/2005/8/layout/process3"/>
    <dgm:cxn modelId="{5F8212A4-50CF-4480-8D53-85C03D82396F}" type="presOf" srcId="{34943C28-CEB4-499B-B38B-7E89470660EA}" destId="{0B577A43-801C-429C-9A5C-471FFBC6B85C}" srcOrd="1" destOrd="0" presId="urn:microsoft.com/office/officeart/2005/8/layout/process3"/>
    <dgm:cxn modelId="{384B32A4-C4DC-4E74-A213-D5B0A78B5D27}" type="presOf" srcId="{A1A552ED-78A0-4A04-A224-29852EAD4BC5}" destId="{CD91F300-8144-4E65-A84C-A368E9C9024D}" srcOrd="0" destOrd="0" presId="urn:microsoft.com/office/officeart/2005/8/layout/process3"/>
    <dgm:cxn modelId="{CFA08CAC-D057-437A-A02A-3A03F8B19500}" srcId="{A1A552ED-78A0-4A04-A224-29852EAD4BC5}" destId="{34943C28-CEB4-499B-B38B-7E89470660EA}" srcOrd="1" destOrd="0" parTransId="{27A99231-26E1-4FA6-AE7D-1A7F9BA909F7}" sibTransId="{DE87A853-D278-4F5B-AF27-412E53405D84}"/>
    <dgm:cxn modelId="{17AC70D9-9A6E-4C2F-BB7B-460C6AD2DE71}" type="presOf" srcId="{E100716C-9E31-4017-ACF2-CAC3D3335EDD}" destId="{117BBC46-B091-4B2E-8F5A-A23EB080E346}" srcOrd="1" destOrd="0" presId="urn:microsoft.com/office/officeart/2005/8/layout/process3"/>
    <dgm:cxn modelId="{345C51FA-1125-42E4-8A65-C84C1124C2AB}" type="presOf" srcId="{05FF6F93-4594-4B2D-A7C3-8F15D2938F1A}" destId="{417C872B-5AF9-4A55-AAF5-5F36FD55E69D}" srcOrd="0" destOrd="0" presId="urn:microsoft.com/office/officeart/2005/8/layout/process3"/>
    <dgm:cxn modelId="{AF436BAE-ADB5-418B-B76E-5EEAEECFD947}" type="presParOf" srcId="{CD91F300-8144-4E65-A84C-A368E9C9024D}" destId="{E6F5B661-0276-4A21-AC34-2A543780AE62}" srcOrd="0" destOrd="0" presId="urn:microsoft.com/office/officeart/2005/8/layout/process3"/>
    <dgm:cxn modelId="{CAD34FFF-0493-4A6A-940A-CB7768455B44}" type="presParOf" srcId="{E6F5B661-0276-4A21-AC34-2A543780AE62}" destId="{CD7C7C49-97EF-4D9B-8295-C39A251F8C08}" srcOrd="0" destOrd="0" presId="urn:microsoft.com/office/officeart/2005/8/layout/process3"/>
    <dgm:cxn modelId="{0C7EFD49-0024-4858-8D0C-9A886C28DF40}" type="presParOf" srcId="{E6F5B661-0276-4A21-AC34-2A543780AE62}" destId="{E393B93B-7FF7-4FBC-A5E6-3AB48451156F}" srcOrd="1" destOrd="0" presId="urn:microsoft.com/office/officeart/2005/8/layout/process3"/>
    <dgm:cxn modelId="{C74C098D-EB2F-4F17-926B-415B718F2D6C}" type="presParOf" srcId="{E6F5B661-0276-4A21-AC34-2A543780AE62}" destId="{A641E976-0FEF-46C3-92A9-AA5DE8161345}" srcOrd="2" destOrd="0" presId="urn:microsoft.com/office/officeart/2005/8/layout/process3"/>
    <dgm:cxn modelId="{4B26C3C0-CAF2-456C-827F-A21FBBEC4212}" type="presParOf" srcId="{CD91F300-8144-4E65-A84C-A368E9C9024D}" destId="{2229A7D8-8A78-4A34-B9BC-96640D28CAE8}" srcOrd="1" destOrd="0" presId="urn:microsoft.com/office/officeart/2005/8/layout/process3"/>
    <dgm:cxn modelId="{05B0E9E4-08E6-46A4-BF88-793F510BD82C}" type="presParOf" srcId="{2229A7D8-8A78-4A34-B9BC-96640D28CAE8}" destId="{3757348D-0D0E-4E48-87CB-8DB8E0F793E9}" srcOrd="0" destOrd="0" presId="urn:microsoft.com/office/officeart/2005/8/layout/process3"/>
    <dgm:cxn modelId="{801F159A-C3AC-4D4A-8817-BB66422F855F}" type="presParOf" srcId="{CD91F300-8144-4E65-A84C-A368E9C9024D}" destId="{2D31B552-C775-404E-BD53-A6EBDCD8427F}" srcOrd="2" destOrd="0" presId="urn:microsoft.com/office/officeart/2005/8/layout/process3"/>
    <dgm:cxn modelId="{AA41E440-F501-4069-83DD-6405DDD84F86}" type="presParOf" srcId="{2D31B552-C775-404E-BD53-A6EBDCD8427F}" destId="{B43A8F2C-BB8B-4B27-B7A5-83BA54163A41}" srcOrd="0" destOrd="0" presId="urn:microsoft.com/office/officeart/2005/8/layout/process3"/>
    <dgm:cxn modelId="{3259437E-65F0-4D34-B563-215B7C479AAD}" type="presParOf" srcId="{2D31B552-C775-404E-BD53-A6EBDCD8427F}" destId="{0B577A43-801C-429C-9A5C-471FFBC6B85C}" srcOrd="1" destOrd="0" presId="urn:microsoft.com/office/officeart/2005/8/layout/process3"/>
    <dgm:cxn modelId="{A7FB79BF-C93F-4C70-9316-4459A6BCA870}" type="presParOf" srcId="{2D31B552-C775-404E-BD53-A6EBDCD8427F}" destId="{E61A5BDB-B6D9-4BBF-90CB-880822C251E1}" srcOrd="2" destOrd="0" presId="urn:microsoft.com/office/officeart/2005/8/layout/process3"/>
    <dgm:cxn modelId="{0444DEDE-50C1-44ED-9CB7-BBE532330D0A}" type="presParOf" srcId="{CD91F300-8144-4E65-A84C-A368E9C9024D}" destId="{76203EC4-AAAC-4663-BFC5-AB092D998B3F}" srcOrd="3" destOrd="0" presId="urn:microsoft.com/office/officeart/2005/8/layout/process3"/>
    <dgm:cxn modelId="{2DCDB3AF-AB65-4371-8B24-F2B1FD49B58E}" type="presParOf" srcId="{76203EC4-AAAC-4663-BFC5-AB092D998B3F}" destId="{B208DDE0-6D1B-4AC9-A9A5-3223DF778155}" srcOrd="0" destOrd="0" presId="urn:microsoft.com/office/officeart/2005/8/layout/process3"/>
    <dgm:cxn modelId="{D62CC6B6-266D-4BB7-AA97-1660E5441A92}" type="presParOf" srcId="{CD91F300-8144-4E65-A84C-A368E9C9024D}" destId="{56A396C6-2221-4737-94C5-CE6D1D690C38}" srcOrd="4" destOrd="0" presId="urn:microsoft.com/office/officeart/2005/8/layout/process3"/>
    <dgm:cxn modelId="{D2627A12-C6E9-4ECE-91CD-DF60BF4CAA36}" type="presParOf" srcId="{56A396C6-2221-4737-94C5-CE6D1D690C38}" destId="{845DCAC4-6576-44D6-8410-25F1DF8195BE}" srcOrd="0" destOrd="0" presId="urn:microsoft.com/office/officeart/2005/8/layout/process3"/>
    <dgm:cxn modelId="{CFFAF85B-1FA7-4C8E-BBDC-F9A0AC32292D}" type="presParOf" srcId="{56A396C6-2221-4737-94C5-CE6D1D690C38}" destId="{117BBC46-B091-4B2E-8F5A-A23EB080E346}" srcOrd="1" destOrd="0" presId="urn:microsoft.com/office/officeart/2005/8/layout/process3"/>
    <dgm:cxn modelId="{0BF29C32-B0C0-484C-B71E-2B1AA551BB75}" type="presParOf" srcId="{56A396C6-2221-4737-94C5-CE6D1D690C38}" destId="{417C872B-5AF9-4A55-AAF5-5F36FD55E69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3B93B-7FF7-4FBC-A5E6-3AB48451156F}">
      <dsp:nvSpPr>
        <dsp:cNvPr id="0" name=""/>
        <dsp:cNvSpPr/>
      </dsp:nvSpPr>
      <dsp:spPr>
        <a:xfrm>
          <a:off x="443372" y="634969"/>
          <a:ext cx="1180708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1979</a:t>
          </a:r>
          <a:endParaRPr lang="en-US" sz="1500" kern="1200" dirty="0"/>
        </a:p>
      </dsp:txBody>
      <dsp:txXfrm>
        <a:off x="443372" y="634969"/>
        <a:ext cx="1180708" cy="576000"/>
      </dsp:txXfrm>
    </dsp:sp>
    <dsp:sp modelId="{A641E976-0FEF-46C3-92A9-AA5DE8161345}">
      <dsp:nvSpPr>
        <dsp:cNvPr id="0" name=""/>
        <dsp:cNvSpPr/>
      </dsp:nvSpPr>
      <dsp:spPr>
        <a:xfrm>
          <a:off x="12279" y="1440972"/>
          <a:ext cx="2427297" cy="1673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9A7D8-8A78-4A34-B9BC-96640D28CAE8}">
      <dsp:nvSpPr>
        <dsp:cNvPr id="0" name=""/>
        <dsp:cNvSpPr/>
      </dsp:nvSpPr>
      <dsp:spPr>
        <a:xfrm rot="21558112">
          <a:off x="2087319" y="658314"/>
          <a:ext cx="799338" cy="676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87327" y="794939"/>
        <a:ext cx="596255" cy="406166"/>
      </dsp:txXfrm>
    </dsp:sp>
    <dsp:sp modelId="{0B577A43-801C-429C-9A5C-471FFBC6B85C}">
      <dsp:nvSpPr>
        <dsp:cNvPr id="0" name=""/>
        <dsp:cNvSpPr/>
      </dsp:nvSpPr>
      <dsp:spPr>
        <a:xfrm>
          <a:off x="3132156" y="636137"/>
          <a:ext cx="1349120" cy="759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2008</a:t>
          </a:r>
          <a:endParaRPr lang="en-US" sz="1500" kern="1200" dirty="0"/>
        </a:p>
      </dsp:txBody>
      <dsp:txXfrm>
        <a:off x="3132156" y="636137"/>
        <a:ext cx="1349120" cy="506085"/>
      </dsp:txXfrm>
    </dsp:sp>
    <dsp:sp modelId="{E61A5BDB-B6D9-4BBF-90CB-880822C251E1}">
      <dsp:nvSpPr>
        <dsp:cNvPr id="0" name=""/>
        <dsp:cNvSpPr/>
      </dsp:nvSpPr>
      <dsp:spPr>
        <a:xfrm>
          <a:off x="2634244" y="1398222"/>
          <a:ext cx="2718960" cy="172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Procedures and Devices for the Collection of Diagnostic Capillary Blood     Specimens’(CLSI GP42-A6)</a:t>
          </a:r>
        </a:p>
      </dsp:txBody>
      <dsp:txXfrm>
        <a:off x="2684824" y="1448802"/>
        <a:ext cx="2617800" cy="1625780"/>
      </dsp:txXfrm>
    </dsp:sp>
    <dsp:sp modelId="{76203EC4-AAAC-4663-BFC5-AB092D998B3F}">
      <dsp:nvSpPr>
        <dsp:cNvPr id="0" name=""/>
        <dsp:cNvSpPr/>
      </dsp:nvSpPr>
      <dsp:spPr>
        <a:xfrm rot="55457">
          <a:off x="4908236" y="626457"/>
          <a:ext cx="892437" cy="676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908249" y="760207"/>
        <a:ext cx="689354" cy="406166"/>
      </dsp:txXfrm>
    </dsp:sp>
    <dsp:sp modelId="{117BBC46-B091-4B2E-8F5A-A23EB080E346}">
      <dsp:nvSpPr>
        <dsp:cNvPr id="0" name=""/>
        <dsp:cNvSpPr/>
      </dsp:nvSpPr>
      <dsp:spPr>
        <a:xfrm>
          <a:off x="5984634" y="646394"/>
          <a:ext cx="1249280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2010</a:t>
          </a:r>
          <a:endParaRPr lang="en-US" sz="1500" kern="1200" dirty="0"/>
        </a:p>
      </dsp:txBody>
      <dsp:txXfrm>
        <a:off x="5984634" y="646394"/>
        <a:ext cx="1249280" cy="576000"/>
      </dsp:txXfrm>
    </dsp:sp>
    <dsp:sp modelId="{417C872B-5AF9-4A55-AAF5-5F36FD55E69D}">
      <dsp:nvSpPr>
        <dsp:cNvPr id="0" name=""/>
        <dsp:cNvSpPr/>
      </dsp:nvSpPr>
      <dsp:spPr>
        <a:xfrm>
          <a:off x="5613943" y="1419809"/>
          <a:ext cx="2718960" cy="174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WHO Guidelines on Drawing Blood: Best Practices in Phlebotomy</a:t>
          </a:r>
        </a:p>
      </dsp:txBody>
      <dsp:txXfrm>
        <a:off x="5665065" y="1470931"/>
        <a:ext cx="2616716" cy="1643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6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5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9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5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1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4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6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250FC5-E2D5-4DAD-9E12-7EBB74B3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420" y="1738783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tr-TR" sz="4000" b="0" i="0" dirty="0" err="1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Kapiller</a:t>
            </a:r>
            <a:r>
              <a:rPr lang="tr-TR" sz="40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 kan: Özel bir numune ve preanalitik evrede dikkat edilmesi gerekenler</a:t>
            </a:r>
            <a:endParaRPr lang="en-US" sz="4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6356AE2-894F-4AEF-A703-3EAAC14F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939" y="5160690"/>
            <a:ext cx="8791575" cy="1164609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</a:pPr>
            <a:r>
              <a:rPr lang="tr-TR" cap="none" dirty="0"/>
              <a:t>Dr. Mehmet Fatih ALPDEMİR</a:t>
            </a:r>
          </a:p>
          <a:p>
            <a:pPr algn="r">
              <a:lnSpc>
                <a:spcPct val="100000"/>
              </a:lnSpc>
            </a:pPr>
            <a:r>
              <a:rPr lang="tr-TR" cap="none" dirty="0"/>
              <a:t>Ankara Bilkent Şehir Hastanesi </a:t>
            </a:r>
          </a:p>
          <a:p>
            <a:pPr algn="r">
              <a:lnSpc>
                <a:spcPct val="100000"/>
              </a:lnSpc>
            </a:pPr>
            <a:r>
              <a:rPr lang="tr-TR" cap="none" dirty="0"/>
              <a:t>Tıbbi Biyokimya Bölümü</a:t>
            </a:r>
            <a:endParaRPr lang="en-US" cap="none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CA5800-F767-4732-B0A2-901AD3EDA6E4}"/>
              </a:ext>
            </a:extLst>
          </p:cNvPr>
          <p:cNvSpPr txBox="1"/>
          <p:nvPr/>
        </p:nvSpPr>
        <p:spPr>
          <a:xfrm>
            <a:off x="2759978" y="6456057"/>
            <a:ext cx="77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0" i="0" dirty="0">
                <a:solidFill>
                  <a:schemeClr val="accent2"/>
                </a:solidFill>
                <a:effectLst/>
                <a:latin typeface="Exo 2"/>
              </a:rPr>
              <a:t>TBD-BD PREANALİTİK EVRE SEMPOZYUMU - 23 ŞUBAT 2022, VİŞNELİK, ANKARA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173B375-49D2-45DF-9305-DA7C97F4E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415" y="84885"/>
            <a:ext cx="4382498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6226C-C223-4350-8A4F-F9572121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Ne için kullanılır?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FD9FFF-F06D-4DC7-ACF1-3344E4678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73" y="1626670"/>
            <a:ext cx="8926613" cy="51302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dirty="0"/>
              <a:t>Hızlı Testler</a:t>
            </a:r>
          </a:p>
          <a:p>
            <a:pPr lvl="2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Yeni doğan taraması testleri için (Kurumuş Kan Örneği)</a:t>
            </a:r>
          </a:p>
          <a:p>
            <a:pPr lvl="4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400" dirty="0"/>
              <a:t>POCT testleri (</a:t>
            </a:r>
            <a:r>
              <a:rPr lang="tr-TR" sz="2400" dirty="0" err="1"/>
              <a:t>Glikometreler</a:t>
            </a:r>
            <a:r>
              <a:rPr lang="tr-TR" sz="2400" dirty="0"/>
              <a:t>)</a:t>
            </a:r>
          </a:p>
          <a:p>
            <a:pPr lvl="5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tr-TR" sz="2400" dirty="0"/>
              <a:t>Kan nakli öncesi ön testler</a:t>
            </a:r>
          </a:p>
          <a:p>
            <a:pPr lvl="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dirty="0"/>
              <a:t>Biyokimya testleri (</a:t>
            </a:r>
            <a:r>
              <a:rPr lang="tr-TR" sz="2400" dirty="0" err="1"/>
              <a:t>Bilüribin</a:t>
            </a:r>
            <a:r>
              <a:rPr lang="tr-TR" sz="2400" dirty="0"/>
              <a:t> ve TFT testleri)</a:t>
            </a:r>
          </a:p>
          <a:p>
            <a:pPr lvl="5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tr-TR" sz="2400" dirty="0"/>
              <a:t>Kanama- pıhtılaşma zamanı</a:t>
            </a:r>
          </a:p>
          <a:p>
            <a:pPr lvl="4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Hematolojik testler (Tam kan sayımı)</a:t>
            </a:r>
          </a:p>
          <a:p>
            <a:pPr lvl="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200" dirty="0"/>
              <a:t>Kan gazı analizi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err="1"/>
              <a:t>Periferik</a:t>
            </a:r>
            <a:r>
              <a:rPr lang="tr-TR" dirty="0"/>
              <a:t> Yayma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6474B6-533A-41E9-AEDB-861AB983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B0E6E8-B8F1-42CC-A8B7-ABAB0353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apiller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örneklemesi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yanlış yapılırsa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yanlış test sonuçlarına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ağrıya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doku hasarına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neden olabilir .</a:t>
            </a:r>
          </a:p>
          <a:p>
            <a:pPr>
              <a:lnSpc>
                <a:spcPct val="150000"/>
              </a:lnSpc>
            </a:pP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Ek olarak,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ilgili küçük hacimler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delinme yeri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tekniğine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bağlı olarak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numune kalitesindeki değişkenlik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numuneyi özellikle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preanalitik aşamada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klinik laboratuvar personelinin kontrolü dışında olan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hatalara karşı hassas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hale getirir. </a:t>
            </a:r>
          </a:p>
          <a:p>
            <a:pPr>
              <a:lnSpc>
                <a:spcPct val="150000"/>
              </a:lnSpc>
            </a:pP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Bu da,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standart prosedürlere olan ihtiyacı vurgulamaktadır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33E21974-CCF8-43B2-88A0-01FA90CA5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38805"/>
              </p:ext>
            </p:extLst>
          </p:nvPr>
        </p:nvGraphicFramePr>
        <p:xfrm>
          <a:off x="1057276" y="1753298"/>
          <a:ext cx="10058400" cy="385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3A48E108-72AA-43CD-849C-4372495CD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276" y="3065856"/>
            <a:ext cx="2439185" cy="2132901"/>
          </a:xfrm>
          <a:prstGeom prst="rect">
            <a:avLst/>
          </a:prstGeom>
        </p:spPr>
      </p:pic>
      <p:grpSp>
        <p:nvGrpSpPr>
          <p:cNvPr id="9" name="Grup 8">
            <a:extLst>
              <a:ext uri="{FF2B5EF4-FFF2-40B4-BE49-F238E27FC236}">
                <a16:creationId xmlns:a16="http://schemas.microsoft.com/office/drawing/2014/main" id="{8D4345B6-4335-4413-B24F-0E4CA07BA84E}"/>
              </a:ext>
            </a:extLst>
          </p:cNvPr>
          <p:cNvGrpSpPr/>
          <p:nvPr/>
        </p:nvGrpSpPr>
        <p:grpSpPr>
          <a:xfrm>
            <a:off x="9638076" y="2245056"/>
            <a:ext cx="1410923" cy="820800"/>
            <a:chOff x="7360239" y="842605"/>
            <a:chExt cx="2426412" cy="820800"/>
          </a:xfrm>
        </p:grpSpPr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9D8550FC-363F-4A73-A044-82B03E342A3D}"/>
                </a:ext>
              </a:extLst>
            </p:cNvPr>
            <p:cNvSpPr/>
            <p:nvPr/>
          </p:nvSpPr>
          <p:spPr>
            <a:xfrm>
              <a:off x="7360239" y="842605"/>
              <a:ext cx="2240168" cy="820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Dikdörtgen: Köşeleri Yuvarlatılmış 4">
              <a:extLst>
                <a:ext uri="{FF2B5EF4-FFF2-40B4-BE49-F238E27FC236}">
                  <a16:creationId xmlns:a16="http://schemas.microsoft.com/office/drawing/2014/main" id="{4B394E40-70E4-44CC-B1DE-B945E5DACAAE}"/>
                </a:ext>
              </a:extLst>
            </p:cNvPr>
            <p:cNvSpPr txBox="1"/>
            <p:nvPr/>
          </p:nvSpPr>
          <p:spPr>
            <a:xfrm>
              <a:off x="7546483" y="979405"/>
              <a:ext cx="2240168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900" kern="1200" dirty="0"/>
                <a:t>2020</a:t>
              </a:r>
              <a:endParaRPr lang="en-US" sz="1900" kern="1200" dirty="0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B2256ECF-D55D-4B39-ACFF-3AB59DF3A90A}"/>
              </a:ext>
            </a:extLst>
          </p:cNvPr>
          <p:cNvGrpSpPr/>
          <p:nvPr/>
        </p:nvGrpSpPr>
        <p:grpSpPr>
          <a:xfrm>
            <a:off x="8567828" y="2449011"/>
            <a:ext cx="895273" cy="557737"/>
            <a:chOff x="6183270" y="465987"/>
            <a:chExt cx="719955" cy="557737"/>
          </a:xfrm>
        </p:grpSpPr>
        <p:sp>
          <p:nvSpPr>
            <p:cNvPr id="15" name="Ok: Sağ 14">
              <a:extLst>
                <a:ext uri="{FF2B5EF4-FFF2-40B4-BE49-F238E27FC236}">
                  <a16:creationId xmlns:a16="http://schemas.microsoft.com/office/drawing/2014/main" id="{91309250-7C6B-49B1-9115-11045BE4076D}"/>
                </a:ext>
              </a:extLst>
            </p:cNvPr>
            <p:cNvSpPr/>
            <p:nvPr/>
          </p:nvSpPr>
          <p:spPr>
            <a:xfrm>
              <a:off x="6183270" y="465987"/>
              <a:ext cx="719955" cy="5577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k: Sağ 4">
              <a:extLst>
                <a:ext uri="{FF2B5EF4-FFF2-40B4-BE49-F238E27FC236}">
                  <a16:creationId xmlns:a16="http://schemas.microsoft.com/office/drawing/2014/main" id="{0DE5EF3B-0C63-4687-94DE-29E7C986D204}"/>
                </a:ext>
              </a:extLst>
            </p:cNvPr>
            <p:cNvSpPr txBox="1"/>
            <p:nvPr/>
          </p:nvSpPr>
          <p:spPr>
            <a:xfrm>
              <a:off x="6183270" y="577534"/>
              <a:ext cx="552634" cy="334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500" kern="1200"/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DE7157A8-8B87-49E1-8B9F-199CD0287D16}"/>
              </a:ext>
            </a:extLst>
          </p:cNvPr>
          <p:cNvGrpSpPr/>
          <p:nvPr/>
        </p:nvGrpSpPr>
        <p:grpSpPr>
          <a:xfrm>
            <a:off x="9477340" y="3087470"/>
            <a:ext cx="2682573" cy="1803019"/>
            <a:chOff x="7166579" y="1628153"/>
            <a:chExt cx="2682573" cy="1942807"/>
          </a:xfrm>
        </p:grpSpPr>
        <p:sp>
          <p:nvSpPr>
            <p:cNvPr id="18" name="Dikdörtgen: Köşeleri Yuvarlatılmış 17">
              <a:extLst>
                <a:ext uri="{FF2B5EF4-FFF2-40B4-BE49-F238E27FC236}">
                  <a16:creationId xmlns:a16="http://schemas.microsoft.com/office/drawing/2014/main" id="{67AA1B80-12C2-4DC6-876D-20160DF46223}"/>
                </a:ext>
              </a:extLst>
            </p:cNvPr>
            <p:cNvSpPr/>
            <p:nvPr/>
          </p:nvSpPr>
          <p:spPr>
            <a:xfrm>
              <a:off x="7166579" y="1628153"/>
              <a:ext cx="2563958" cy="19428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ikdörtgen: Köşeleri Yuvarlatılmış 4">
              <a:extLst>
                <a:ext uri="{FF2B5EF4-FFF2-40B4-BE49-F238E27FC236}">
                  <a16:creationId xmlns:a16="http://schemas.microsoft.com/office/drawing/2014/main" id="{35D9A22E-D9B7-46D0-89DC-FDBCF0E14779}"/>
                </a:ext>
              </a:extLst>
            </p:cNvPr>
            <p:cNvSpPr txBox="1"/>
            <p:nvPr/>
          </p:nvSpPr>
          <p:spPr>
            <a:xfrm>
              <a:off x="7285195" y="1638004"/>
              <a:ext cx="2563957" cy="1829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Collection of Capillary Blood Specimens’</a:t>
              </a:r>
              <a:r>
                <a:rPr lang="tr-TR" sz="1800" kern="1200" dirty="0"/>
                <a:t> 7 </a:t>
              </a:r>
              <a:r>
                <a:rPr lang="tr-TR" sz="1800" kern="1200" dirty="0" err="1"/>
                <a:t>th</a:t>
              </a:r>
              <a:r>
                <a:rPr lang="tr-TR" sz="1800" kern="1200" dirty="0"/>
                <a:t> Edition </a:t>
              </a:r>
              <a:r>
                <a:rPr lang="en-US" sz="1800" kern="1200" dirty="0"/>
                <a:t>(CLSI GP42)</a:t>
              </a:r>
            </a:p>
          </p:txBody>
        </p:sp>
      </p:grpSp>
      <p:sp>
        <p:nvSpPr>
          <p:cNvPr id="20" name="İçerik Yer Tutucusu 2">
            <a:extLst>
              <a:ext uri="{FF2B5EF4-FFF2-40B4-BE49-F238E27FC236}">
                <a16:creationId xmlns:a16="http://schemas.microsoft.com/office/drawing/2014/main" id="{426C0669-6A6B-4505-9425-956431254DCE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10551695" cy="1803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1800" dirty="0">
                <a:ea typeface="SimSun" panose="02010600030101010101" pitchFamily="2" charset="-122"/>
                <a:cs typeface="Arial" panose="020B0604020202020204" pitchFamily="34" charset="0"/>
              </a:rPr>
              <a:t>Topuktan </a:t>
            </a:r>
            <a:r>
              <a:rPr lang="tr-TR" sz="1800" dirty="0" err="1"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a typeface="SimSun" panose="02010600030101010101" pitchFamily="2" charset="-122"/>
                <a:cs typeface="Arial" panose="020B0604020202020204" pitchFamily="34" charset="0"/>
              </a:rPr>
              <a:t> kan  örneği almanın nasıl ve hangi bölgeden  yapılacağına ilişkin öneriler ilk olarak </a:t>
            </a:r>
            <a:r>
              <a:rPr lang="tr-TR" sz="1800" dirty="0" err="1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Blumenfeld</a:t>
            </a:r>
            <a:r>
              <a:rPr lang="tr-TR" sz="18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tarafından 1979</a:t>
            </a:r>
            <a:r>
              <a:rPr lang="tr-TR" sz="1800" dirty="0">
                <a:ea typeface="SimSun" panose="02010600030101010101" pitchFamily="2" charset="-122"/>
                <a:cs typeface="Arial" panose="020B0604020202020204" pitchFamily="34" charset="0"/>
              </a:rPr>
              <a:t>'da yayınlandı  ve hala CLSI ve WHO tarafından yayınlanan kılavuzların bir parçasını oluşturmaya devam ediyor.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a typeface="SimSun" panose="02010600030101010101" pitchFamily="2" charset="-122"/>
                <a:cs typeface="Arial" panose="020B0604020202020204" pitchFamily="34" charset="0"/>
              </a:rPr>
              <a:t>O zamandan beri, çeşitli ulusal ve uluslararası profesyonel ve düzenleyici kurumlar standartlar ve tavsiyeler yayınlamıştır.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7DE086F-3B08-4385-8BFB-E43B68524FA6}"/>
              </a:ext>
            </a:extLst>
          </p:cNvPr>
          <p:cNvSpPr txBox="1"/>
          <p:nvPr/>
        </p:nvSpPr>
        <p:spPr>
          <a:xfrm>
            <a:off x="1143000" y="5608325"/>
            <a:ext cx="102725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Diğer standart ve tavsiyeler de , 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 Quality Management: Approaches to Reducing Errors at the Point of  Care; Approved Guideline ( </a:t>
            </a:r>
            <a:r>
              <a:rPr lang="en-US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CLSI POCT07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 Kan </a:t>
            </a:r>
            <a:r>
              <a:rPr lang="en-US" dirty="0" err="1">
                <a:ea typeface="SimSun" panose="02010600030101010101" pitchFamily="2" charset="-122"/>
                <a:cs typeface="Arial" panose="020B0604020202020204" pitchFamily="34" charset="0"/>
              </a:rPr>
              <a:t>Gazı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, pH </a:t>
            </a:r>
            <a:r>
              <a:rPr lang="en-US" dirty="0" err="1">
                <a:ea typeface="SimSun" panose="02010600030101010101" pitchFamily="2" charset="-122"/>
                <a:cs typeface="Arial" panose="020B0604020202020204" pitchFamily="34" charset="0"/>
              </a:rPr>
              <a:t>ve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Arial" panose="020B0604020202020204" pitchFamily="34" charset="0"/>
              </a:rPr>
              <a:t>İlişkili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Arial" panose="020B0604020202020204" pitchFamily="34" charset="0"/>
              </a:rPr>
              <a:t>Diğer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Arial" panose="020B0604020202020204" pitchFamily="34" charset="0"/>
              </a:rPr>
              <a:t>Ölçümlerde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  Preanalitik </a:t>
            </a:r>
            <a:r>
              <a:rPr lang="en-US" dirty="0" err="1">
                <a:ea typeface="SimSun" panose="02010600030101010101" pitchFamily="2" charset="-122"/>
                <a:cs typeface="Arial" panose="020B0604020202020204" pitchFamily="34" charset="0"/>
              </a:rPr>
              <a:t>Evre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Arial" panose="020B0604020202020204" pitchFamily="34" charset="0"/>
              </a:rPr>
              <a:t>Kılavuzu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TBD</a:t>
            </a: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, bu kapsamda yayınlanmıştır.</a:t>
            </a:r>
            <a:endParaRPr lang="en-US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C1E0408-9F28-49D5-9AFA-A0E8E7689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73448" cy="685800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331DC5-D987-4117-A2F3-F61E3423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49" y="-1"/>
            <a:ext cx="4045106" cy="685799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7389473-9632-4BD1-8990-368D26397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555" y="2288705"/>
            <a:ext cx="404510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5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BB77616-1979-4185-AE78-30D7C6D201F8}"/>
              </a:ext>
            </a:extLst>
          </p:cNvPr>
          <p:cNvSpPr/>
          <p:nvPr/>
        </p:nvSpPr>
        <p:spPr>
          <a:xfrm>
            <a:off x="1674921" y="67111"/>
            <a:ext cx="2483141" cy="847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1.</a:t>
            </a:r>
          </a:p>
          <a:p>
            <a:pPr algn="ctr"/>
            <a:r>
              <a:rPr lang="tr-TR" sz="1400" dirty="0" err="1"/>
              <a:t>Kapiller</a:t>
            </a:r>
            <a:r>
              <a:rPr lang="tr-TR" sz="1400" dirty="0"/>
              <a:t> kan örneklemesi için malzemelerin hazırlanması</a:t>
            </a:r>
            <a:endParaRPr lang="en-US" sz="1400" dirty="0"/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69AC23EF-AEA5-4F2B-BD75-24736245F9E7}"/>
              </a:ext>
            </a:extLst>
          </p:cNvPr>
          <p:cNvSpPr/>
          <p:nvPr/>
        </p:nvSpPr>
        <p:spPr>
          <a:xfrm>
            <a:off x="4299930" y="365787"/>
            <a:ext cx="395645" cy="23151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A8A4CD96-9FB9-403E-BD56-07FF177E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093" y="310768"/>
            <a:ext cx="420660" cy="286537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2C62DE19-E9A4-4B25-A224-7067D593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24978" y="854469"/>
            <a:ext cx="180483" cy="28653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F66DB4F3-BDCD-4DBF-AA77-E3B1B2FF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412090" y="1313663"/>
            <a:ext cx="420660" cy="286537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121D8F6A-C4FE-46E9-9B3C-DFCF6113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772" y="2315452"/>
            <a:ext cx="420660" cy="286537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641DD8F-DF88-4693-AC65-A13D6B3F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32" y="2315452"/>
            <a:ext cx="420660" cy="286537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819F365E-5F4E-499C-BAF3-654671EC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565" y="4269294"/>
            <a:ext cx="420660" cy="286537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CA1CEB9A-D248-4DF8-B534-9322BA4F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670" y="4260421"/>
            <a:ext cx="420660" cy="286537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BA887EB9-3BDE-4A8D-8BF4-BB6C70CC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824" y="6205676"/>
            <a:ext cx="420660" cy="286537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376DBF6E-AFDB-4E08-A397-418FDB80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02" y="6133848"/>
            <a:ext cx="420660" cy="286537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A71D9669-6585-469A-8763-885C32D3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422" y="1362347"/>
            <a:ext cx="420660" cy="292633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739CB28E-B694-4056-B63E-E72F2EE44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221" y="1880843"/>
            <a:ext cx="286537" cy="145025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AA43CFCD-218E-4A8E-B99D-1CA05EE84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951" y="2853370"/>
            <a:ext cx="286537" cy="14022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5434B3BA-47F4-43AE-A998-1ACED00C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830" y="3262461"/>
            <a:ext cx="420660" cy="292633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48A57A66-3610-45B8-9E87-4834AD33F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02" y="3325993"/>
            <a:ext cx="420660" cy="292633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DEA0144A-8955-4BC3-B0C8-E379CEDB1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838" y="3841263"/>
            <a:ext cx="286537" cy="140220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C040C373-D287-4570-BD8F-D4B0BCCBE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794" y="4752695"/>
            <a:ext cx="286537" cy="140220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E7AF9298-AC9C-4AC7-83C8-7538067F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96" y="5222399"/>
            <a:ext cx="420660" cy="292633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:a16="http://schemas.microsoft.com/office/drawing/2014/main" id="{AB9E5E61-9934-44A3-8433-2D24A78C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69" y="5273014"/>
            <a:ext cx="420660" cy="292633"/>
          </a:xfrm>
          <a:prstGeom prst="rect">
            <a:avLst/>
          </a:prstGeom>
        </p:spPr>
      </p:pic>
      <p:pic>
        <p:nvPicPr>
          <p:cNvPr id="50" name="Resim 49">
            <a:extLst>
              <a:ext uri="{FF2B5EF4-FFF2-40B4-BE49-F238E27FC236}">
                <a16:creationId xmlns:a16="http://schemas.microsoft.com/office/drawing/2014/main" id="{5E9A54D9-77F2-41C5-82BF-3F13085EE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455" y="5734228"/>
            <a:ext cx="286537" cy="140220"/>
          </a:xfrm>
          <a:prstGeom prst="rect">
            <a:avLst/>
          </a:prstGeom>
        </p:spPr>
      </p:pic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52226A36-B732-436A-947B-CABAD6FFF4D3}"/>
              </a:ext>
            </a:extLst>
          </p:cNvPr>
          <p:cNvSpPr/>
          <p:nvPr/>
        </p:nvSpPr>
        <p:spPr>
          <a:xfrm>
            <a:off x="4757747" y="58722"/>
            <a:ext cx="2581174" cy="86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2.</a:t>
            </a:r>
          </a:p>
          <a:p>
            <a:pPr algn="ctr"/>
            <a:r>
              <a:rPr lang="tr-TR" sz="1600" dirty="0"/>
              <a:t>El dezenfeksiyonu</a:t>
            </a:r>
            <a:endParaRPr lang="en-US" sz="1600" dirty="0"/>
          </a:p>
        </p:txBody>
      </p:sp>
      <p:sp>
        <p:nvSpPr>
          <p:cNvPr id="55" name="Dikdörtgen: Köşeleri Yuvarlatılmış 54">
            <a:extLst>
              <a:ext uri="{FF2B5EF4-FFF2-40B4-BE49-F238E27FC236}">
                <a16:creationId xmlns:a16="http://schemas.microsoft.com/office/drawing/2014/main" id="{4DB55A9F-A5D0-440A-B565-5A7DB2613D3D}"/>
              </a:ext>
            </a:extLst>
          </p:cNvPr>
          <p:cNvSpPr/>
          <p:nvPr/>
        </p:nvSpPr>
        <p:spPr>
          <a:xfrm>
            <a:off x="7948006" y="67111"/>
            <a:ext cx="2482468" cy="84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3.</a:t>
            </a:r>
          </a:p>
          <a:p>
            <a:pPr algn="ctr"/>
            <a:r>
              <a:rPr lang="tr-TR" sz="1600" dirty="0"/>
              <a:t>Hastaya yaklaşım</a:t>
            </a:r>
            <a:endParaRPr lang="en-US" sz="1600" dirty="0"/>
          </a:p>
        </p:txBody>
      </p:sp>
      <p:sp>
        <p:nvSpPr>
          <p:cNvPr id="56" name="Dikdörtgen: Köşeleri Yuvarlatılmış 55">
            <a:extLst>
              <a:ext uri="{FF2B5EF4-FFF2-40B4-BE49-F238E27FC236}">
                <a16:creationId xmlns:a16="http://schemas.microsoft.com/office/drawing/2014/main" id="{79A2C7A3-C0E7-4606-A80E-449160786694}"/>
              </a:ext>
            </a:extLst>
          </p:cNvPr>
          <p:cNvSpPr/>
          <p:nvPr/>
        </p:nvSpPr>
        <p:spPr>
          <a:xfrm>
            <a:off x="7948005" y="1087979"/>
            <a:ext cx="2482469" cy="862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4.</a:t>
            </a:r>
          </a:p>
          <a:p>
            <a:pPr algn="ctr"/>
            <a:r>
              <a:rPr lang="tr-TR" sz="1600" dirty="0"/>
              <a:t>Test istek formunun incelenmesi</a:t>
            </a:r>
            <a:endParaRPr lang="en-US" sz="1600" dirty="0"/>
          </a:p>
        </p:txBody>
      </p: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13C8D7CF-77C1-439C-B7CE-02EE3021CB62}"/>
              </a:ext>
            </a:extLst>
          </p:cNvPr>
          <p:cNvSpPr/>
          <p:nvPr/>
        </p:nvSpPr>
        <p:spPr>
          <a:xfrm>
            <a:off x="4811461" y="1037080"/>
            <a:ext cx="2394682" cy="862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5.</a:t>
            </a:r>
          </a:p>
          <a:p>
            <a:pPr algn="ctr"/>
            <a:r>
              <a:rPr lang="tr-TR" sz="1600" dirty="0"/>
              <a:t>Hastanın tanımlanması</a:t>
            </a:r>
            <a:endParaRPr lang="en-US" sz="1600" dirty="0"/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86D226B3-0755-48EF-AD03-FBBB6355E160}"/>
              </a:ext>
            </a:extLst>
          </p:cNvPr>
          <p:cNvSpPr/>
          <p:nvPr/>
        </p:nvSpPr>
        <p:spPr>
          <a:xfrm>
            <a:off x="1708888" y="1087980"/>
            <a:ext cx="2460439" cy="803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0" i="0" dirty="0">
                <a:solidFill>
                  <a:schemeClr val="bg1"/>
                </a:solidFill>
                <a:effectLst/>
              </a:rPr>
              <a:t>6.</a:t>
            </a:r>
          </a:p>
          <a:p>
            <a:pPr algn="ctr"/>
            <a:r>
              <a:rPr lang="tr-TR" sz="1400" b="0" i="0" dirty="0">
                <a:solidFill>
                  <a:schemeClr val="bg1"/>
                </a:solidFill>
                <a:effectLst/>
              </a:rPr>
              <a:t>Deri delinmesi için hasta hazırlığının doğrulanması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9" name="Dikdörtgen: Köşeleri Yuvarlatılmış 58">
            <a:extLst>
              <a:ext uri="{FF2B5EF4-FFF2-40B4-BE49-F238E27FC236}">
                <a16:creationId xmlns:a16="http://schemas.microsoft.com/office/drawing/2014/main" id="{BDB05A25-0008-40F3-B1DD-61E9097CD2FC}"/>
              </a:ext>
            </a:extLst>
          </p:cNvPr>
          <p:cNvSpPr/>
          <p:nvPr/>
        </p:nvSpPr>
        <p:spPr>
          <a:xfrm>
            <a:off x="8005652" y="2048954"/>
            <a:ext cx="2424822" cy="802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9.</a:t>
            </a:r>
          </a:p>
          <a:p>
            <a:pPr algn="ctr"/>
            <a:r>
              <a:rPr lang="tr-TR" sz="1600" dirty="0"/>
              <a:t>Eldiven giyilmesi</a:t>
            </a:r>
            <a:endParaRPr lang="en-US" sz="1600" dirty="0"/>
          </a:p>
        </p:txBody>
      </p:sp>
      <p:sp>
        <p:nvSpPr>
          <p:cNvPr id="60" name="Dikdörtgen: Köşeleri Yuvarlatılmış 59">
            <a:extLst>
              <a:ext uri="{FF2B5EF4-FFF2-40B4-BE49-F238E27FC236}">
                <a16:creationId xmlns:a16="http://schemas.microsoft.com/office/drawing/2014/main" id="{CE1916DD-EA10-420F-9068-5DEA00C10982}"/>
              </a:ext>
            </a:extLst>
          </p:cNvPr>
          <p:cNvSpPr/>
          <p:nvPr/>
        </p:nvSpPr>
        <p:spPr>
          <a:xfrm>
            <a:off x="4848792" y="2022215"/>
            <a:ext cx="2415480" cy="862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8.</a:t>
            </a:r>
          </a:p>
          <a:p>
            <a:pPr algn="ctr"/>
            <a:r>
              <a:rPr lang="tr-TR" sz="1600" dirty="0"/>
              <a:t>Hastayı konumlandırma</a:t>
            </a:r>
            <a:endParaRPr lang="en-US" sz="1600" dirty="0"/>
          </a:p>
        </p:txBody>
      </p:sp>
      <p:sp>
        <p:nvSpPr>
          <p:cNvPr id="61" name="Dikdörtgen: Köşeleri Yuvarlatılmış 60">
            <a:extLst>
              <a:ext uri="{FF2B5EF4-FFF2-40B4-BE49-F238E27FC236}">
                <a16:creationId xmlns:a16="http://schemas.microsoft.com/office/drawing/2014/main" id="{F8D916C4-2B4D-461B-9070-F9B142DD8BE0}"/>
              </a:ext>
            </a:extLst>
          </p:cNvPr>
          <p:cNvSpPr/>
          <p:nvPr/>
        </p:nvSpPr>
        <p:spPr>
          <a:xfrm>
            <a:off x="1674921" y="2031774"/>
            <a:ext cx="2432491" cy="786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7.</a:t>
            </a:r>
          </a:p>
          <a:p>
            <a:pPr algn="ctr"/>
            <a:r>
              <a:rPr lang="tr-TR" sz="1600" dirty="0"/>
              <a:t>Tüp </a:t>
            </a:r>
            <a:r>
              <a:rPr lang="tr-TR" sz="1600" dirty="0" err="1"/>
              <a:t>barkodlaması</a:t>
            </a:r>
            <a:endParaRPr lang="en-US" sz="1600" dirty="0"/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74FFC86B-3F26-4261-9394-C1B25C0C80AB}"/>
              </a:ext>
            </a:extLst>
          </p:cNvPr>
          <p:cNvSpPr/>
          <p:nvPr/>
        </p:nvSpPr>
        <p:spPr>
          <a:xfrm>
            <a:off x="7973829" y="2993590"/>
            <a:ext cx="2424822" cy="86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10.</a:t>
            </a:r>
          </a:p>
          <a:p>
            <a:pPr algn="ctr"/>
            <a:r>
              <a:rPr lang="tr-TR" sz="1600" dirty="0"/>
              <a:t>Ponksiyon bölgesi seçimi</a:t>
            </a:r>
            <a:endParaRPr lang="en-US" sz="1600" dirty="0"/>
          </a:p>
        </p:txBody>
      </p:sp>
      <p:sp>
        <p:nvSpPr>
          <p:cNvPr id="63" name="Dikdörtgen: Köşeleri Yuvarlatılmış 62">
            <a:extLst>
              <a:ext uri="{FF2B5EF4-FFF2-40B4-BE49-F238E27FC236}">
                <a16:creationId xmlns:a16="http://schemas.microsoft.com/office/drawing/2014/main" id="{B00AB358-5C0B-485A-B6B1-8364AC4CE8A9}"/>
              </a:ext>
            </a:extLst>
          </p:cNvPr>
          <p:cNvSpPr/>
          <p:nvPr/>
        </p:nvSpPr>
        <p:spPr>
          <a:xfrm>
            <a:off x="4848792" y="2991464"/>
            <a:ext cx="2424822" cy="8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/>
              <a:t>11.</a:t>
            </a:r>
          </a:p>
          <a:p>
            <a:pPr algn="ctr"/>
            <a:r>
              <a:rPr lang="tr-TR" sz="1100" dirty="0"/>
              <a:t>1- </a:t>
            </a:r>
            <a:r>
              <a:rPr lang="tr-TR" sz="1100" dirty="0" err="1"/>
              <a:t>Lanset</a:t>
            </a:r>
            <a:r>
              <a:rPr lang="tr-TR" sz="1100" dirty="0"/>
              <a:t> uzunluğunun seçilmesi</a:t>
            </a:r>
          </a:p>
          <a:p>
            <a:pPr algn="ctr"/>
            <a:r>
              <a:rPr lang="tr-TR" sz="1100" dirty="0"/>
              <a:t>2- Uygun </a:t>
            </a:r>
            <a:r>
              <a:rPr lang="tr-TR" sz="1100" dirty="0" err="1"/>
              <a:t>mikrotainer</a:t>
            </a:r>
            <a:r>
              <a:rPr lang="tr-TR" sz="1100" dirty="0"/>
              <a:t> seçilmesi</a:t>
            </a:r>
          </a:p>
          <a:p>
            <a:pPr algn="ctr"/>
            <a:endParaRPr lang="tr-TR" sz="11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4" name="Dikdörtgen: Köşeleri Yuvarlatılmış 63">
            <a:extLst>
              <a:ext uri="{FF2B5EF4-FFF2-40B4-BE49-F238E27FC236}">
                <a16:creationId xmlns:a16="http://schemas.microsoft.com/office/drawing/2014/main" id="{6833D597-E08C-4B8B-88D2-F06003B96189}"/>
              </a:ext>
            </a:extLst>
          </p:cNvPr>
          <p:cNvSpPr/>
          <p:nvPr/>
        </p:nvSpPr>
        <p:spPr>
          <a:xfrm>
            <a:off x="1674921" y="2911090"/>
            <a:ext cx="2432491" cy="93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12.</a:t>
            </a:r>
          </a:p>
          <a:p>
            <a:pPr algn="ctr"/>
            <a:r>
              <a:rPr lang="tr-TR" sz="1600" dirty="0"/>
              <a:t>Ponksiyon bölgesinin </a:t>
            </a:r>
            <a:r>
              <a:rPr lang="tr-TR" sz="1600" dirty="0" err="1"/>
              <a:t>arterializasyonu</a:t>
            </a:r>
            <a:endParaRPr lang="en-US" sz="1600" dirty="0"/>
          </a:p>
        </p:txBody>
      </p:sp>
      <p:sp>
        <p:nvSpPr>
          <p:cNvPr id="65" name="Dikdörtgen: Köşeleri Yuvarlatılmış 64">
            <a:extLst>
              <a:ext uri="{FF2B5EF4-FFF2-40B4-BE49-F238E27FC236}">
                <a16:creationId xmlns:a16="http://schemas.microsoft.com/office/drawing/2014/main" id="{1F800C93-F803-4FB1-8E0F-5B2C8D1069E3}"/>
              </a:ext>
            </a:extLst>
          </p:cNvPr>
          <p:cNvSpPr/>
          <p:nvPr/>
        </p:nvSpPr>
        <p:spPr>
          <a:xfrm>
            <a:off x="8021563" y="3963724"/>
            <a:ext cx="2392999" cy="774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15.</a:t>
            </a:r>
          </a:p>
          <a:p>
            <a:pPr algn="ctr"/>
            <a:r>
              <a:rPr lang="tr-TR" sz="1400" dirty="0" err="1"/>
              <a:t>Kapiller</a:t>
            </a:r>
            <a:r>
              <a:rPr lang="tr-TR" sz="1400" dirty="0"/>
              <a:t> kan örneğinin ilk damlasının elimine edilmesi</a:t>
            </a:r>
            <a:endParaRPr lang="en-US" sz="1400" dirty="0"/>
          </a:p>
        </p:txBody>
      </p:sp>
      <p:sp>
        <p:nvSpPr>
          <p:cNvPr id="66" name="Dikdörtgen: Köşeleri Yuvarlatılmış 65">
            <a:extLst>
              <a:ext uri="{FF2B5EF4-FFF2-40B4-BE49-F238E27FC236}">
                <a16:creationId xmlns:a16="http://schemas.microsoft.com/office/drawing/2014/main" id="{4C5A94B7-F31C-43AA-99BC-737765287290}"/>
              </a:ext>
            </a:extLst>
          </p:cNvPr>
          <p:cNvSpPr/>
          <p:nvPr/>
        </p:nvSpPr>
        <p:spPr>
          <a:xfrm>
            <a:off x="4890914" y="4003338"/>
            <a:ext cx="2392999" cy="84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14.</a:t>
            </a:r>
          </a:p>
          <a:p>
            <a:pPr algn="ctr"/>
            <a:r>
              <a:rPr lang="tr-TR" sz="1600" dirty="0"/>
              <a:t>Ponksiyonun yapılması</a:t>
            </a:r>
            <a:endParaRPr lang="en-US" sz="1600" dirty="0"/>
          </a:p>
        </p:txBody>
      </p:sp>
      <p:sp>
        <p:nvSpPr>
          <p:cNvPr id="67" name="Dikdörtgen: Köşeleri Yuvarlatılmış 66">
            <a:extLst>
              <a:ext uri="{FF2B5EF4-FFF2-40B4-BE49-F238E27FC236}">
                <a16:creationId xmlns:a16="http://schemas.microsoft.com/office/drawing/2014/main" id="{C6F5B4F8-E600-469E-9D7D-D69F383ACD52}"/>
              </a:ext>
            </a:extLst>
          </p:cNvPr>
          <p:cNvSpPr/>
          <p:nvPr/>
        </p:nvSpPr>
        <p:spPr>
          <a:xfrm>
            <a:off x="1663654" y="3978046"/>
            <a:ext cx="2505673" cy="84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13.</a:t>
            </a:r>
          </a:p>
          <a:p>
            <a:pPr algn="ctr"/>
            <a:r>
              <a:rPr lang="tr-TR" sz="1600" dirty="0"/>
              <a:t>Ponksiyon bölgesinin temizlenmesi</a:t>
            </a:r>
            <a:endParaRPr lang="en-US" sz="1600" dirty="0"/>
          </a:p>
        </p:txBody>
      </p:sp>
      <p:sp>
        <p:nvSpPr>
          <p:cNvPr id="68" name="Dikdörtgen: Köşeleri Yuvarlatılmış 67">
            <a:extLst>
              <a:ext uri="{FF2B5EF4-FFF2-40B4-BE49-F238E27FC236}">
                <a16:creationId xmlns:a16="http://schemas.microsoft.com/office/drawing/2014/main" id="{95F5CC96-C3AB-4559-9E97-BB7E7E5999FE}"/>
              </a:ext>
            </a:extLst>
          </p:cNvPr>
          <p:cNvSpPr/>
          <p:nvPr/>
        </p:nvSpPr>
        <p:spPr>
          <a:xfrm>
            <a:off x="8005652" y="4950866"/>
            <a:ext cx="2491198" cy="819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/>
          </a:p>
          <a:p>
            <a:pPr algn="ctr"/>
            <a:r>
              <a:rPr lang="tr-TR" sz="1600" dirty="0"/>
              <a:t>16.</a:t>
            </a:r>
          </a:p>
          <a:p>
            <a:pPr algn="ctr"/>
            <a:r>
              <a:rPr lang="tr-TR" sz="1600" dirty="0"/>
              <a:t>Uygun tüp sırasına göre </a:t>
            </a:r>
            <a:r>
              <a:rPr lang="tr-TR" sz="1600" dirty="0" err="1"/>
              <a:t>kapiller</a:t>
            </a:r>
            <a:r>
              <a:rPr lang="tr-TR" sz="1600" dirty="0"/>
              <a:t> kan alımı</a:t>
            </a:r>
          </a:p>
          <a:p>
            <a:pPr algn="ctr"/>
            <a:endParaRPr lang="en-US" dirty="0"/>
          </a:p>
        </p:txBody>
      </p:sp>
      <p:sp>
        <p:nvSpPr>
          <p:cNvPr id="69" name="Dikdörtgen: Köşeleri Yuvarlatılmış 68">
            <a:extLst>
              <a:ext uri="{FF2B5EF4-FFF2-40B4-BE49-F238E27FC236}">
                <a16:creationId xmlns:a16="http://schemas.microsoft.com/office/drawing/2014/main" id="{FE49A224-FA02-462C-AA11-48C9B82042CC}"/>
              </a:ext>
            </a:extLst>
          </p:cNvPr>
          <p:cNvSpPr/>
          <p:nvPr/>
        </p:nvSpPr>
        <p:spPr>
          <a:xfrm>
            <a:off x="4870147" y="4927746"/>
            <a:ext cx="2392999" cy="86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17.</a:t>
            </a:r>
          </a:p>
          <a:p>
            <a:pPr algn="ctr"/>
            <a:r>
              <a:rPr lang="tr-TR" sz="1600" dirty="0" err="1"/>
              <a:t>İnsizyon</a:t>
            </a:r>
            <a:r>
              <a:rPr lang="tr-TR" sz="1600" dirty="0"/>
              <a:t> cihazının atılması</a:t>
            </a:r>
            <a:endParaRPr lang="en-US" sz="1600" dirty="0"/>
          </a:p>
        </p:txBody>
      </p:sp>
      <p:sp>
        <p:nvSpPr>
          <p:cNvPr id="70" name="Dikdörtgen: Köşeleri Yuvarlatılmış 69">
            <a:extLst>
              <a:ext uri="{FF2B5EF4-FFF2-40B4-BE49-F238E27FC236}">
                <a16:creationId xmlns:a16="http://schemas.microsoft.com/office/drawing/2014/main" id="{10517F4D-366B-4C81-B4E3-E01A8A181DA8}"/>
              </a:ext>
            </a:extLst>
          </p:cNvPr>
          <p:cNvSpPr/>
          <p:nvPr/>
        </p:nvSpPr>
        <p:spPr>
          <a:xfrm>
            <a:off x="1695150" y="4950866"/>
            <a:ext cx="2432491" cy="783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18.</a:t>
            </a:r>
          </a:p>
          <a:p>
            <a:pPr algn="ctr"/>
            <a:r>
              <a:rPr lang="tr-TR" sz="1600" dirty="0"/>
              <a:t>Tüpün kapatılması ve karıştırılması</a:t>
            </a:r>
            <a:endParaRPr lang="en-US" sz="1600" dirty="0"/>
          </a:p>
        </p:txBody>
      </p:sp>
      <p:sp>
        <p:nvSpPr>
          <p:cNvPr id="71" name="Dikdörtgen: Köşeleri Yuvarlatılmış 70">
            <a:extLst>
              <a:ext uri="{FF2B5EF4-FFF2-40B4-BE49-F238E27FC236}">
                <a16:creationId xmlns:a16="http://schemas.microsoft.com/office/drawing/2014/main" id="{29A626AF-EB29-480A-BC0A-6CE72E65652B}"/>
              </a:ext>
            </a:extLst>
          </p:cNvPr>
          <p:cNvSpPr/>
          <p:nvPr/>
        </p:nvSpPr>
        <p:spPr>
          <a:xfrm>
            <a:off x="7973829" y="5887506"/>
            <a:ext cx="2505673" cy="91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21.</a:t>
            </a:r>
          </a:p>
          <a:p>
            <a:pPr algn="ctr"/>
            <a:r>
              <a:rPr lang="tr-TR" sz="1400" dirty="0" err="1"/>
              <a:t>Kapiller</a:t>
            </a:r>
            <a:r>
              <a:rPr lang="tr-TR" sz="1400" dirty="0"/>
              <a:t> örnekleme </a:t>
            </a:r>
            <a:r>
              <a:rPr lang="tr-TR" sz="1400" dirty="0" err="1"/>
              <a:t>sırasısındaki</a:t>
            </a:r>
            <a:r>
              <a:rPr lang="tr-TR" sz="1400" dirty="0"/>
              <a:t> ilişkili bilgilerin kaydedilmesi</a:t>
            </a:r>
            <a:endParaRPr lang="en-US" sz="1400" dirty="0"/>
          </a:p>
        </p:txBody>
      </p:sp>
      <p:sp>
        <p:nvSpPr>
          <p:cNvPr id="72" name="Dikdörtgen: Köşeleri Yuvarlatılmış 71">
            <a:extLst>
              <a:ext uri="{FF2B5EF4-FFF2-40B4-BE49-F238E27FC236}">
                <a16:creationId xmlns:a16="http://schemas.microsoft.com/office/drawing/2014/main" id="{9C289DFE-049C-4391-B6D9-E9EF6212E972}"/>
              </a:ext>
            </a:extLst>
          </p:cNvPr>
          <p:cNvSpPr/>
          <p:nvPr/>
        </p:nvSpPr>
        <p:spPr>
          <a:xfrm>
            <a:off x="4880615" y="5900566"/>
            <a:ext cx="2424822" cy="898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20.</a:t>
            </a:r>
          </a:p>
          <a:p>
            <a:pPr algn="ctr"/>
            <a:r>
              <a:rPr lang="tr-TR" sz="1600" dirty="0"/>
              <a:t>Eldivenin çıkarılması</a:t>
            </a:r>
            <a:endParaRPr lang="en-US" sz="1600" dirty="0"/>
          </a:p>
        </p:txBody>
      </p:sp>
      <p:sp>
        <p:nvSpPr>
          <p:cNvPr id="73" name="Dikdörtgen: Köşeleri Yuvarlatılmış 72">
            <a:extLst>
              <a:ext uri="{FF2B5EF4-FFF2-40B4-BE49-F238E27FC236}">
                <a16:creationId xmlns:a16="http://schemas.microsoft.com/office/drawing/2014/main" id="{ABA864BA-4C7E-4A7E-A015-40D1FE530CF7}"/>
              </a:ext>
            </a:extLst>
          </p:cNvPr>
          <p:cNvSpPr/>
          <p:nvPr/>
        </p:nvSpPr>
        <p:spPr>
          <a:xfrm>
            <a:off x="1708889" y="5900566"/>
            <a:ext cx="2449174" cy="890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19.</a:t>
            </a:r>
          </a:p>
          <a:p>
            <a:pPr algn="ctr"/>
            <a:r>
              <a:rPr lang="tr-TR" sz="1400" dirty="0" err="1"/>
              <a:t>Kapiller</a:t>
            </a:r>
            <a:r>
              <a:rPr lang="tr-TR" sz="1400" dirty="0"/>
              <a:t> örneklemeden sonra derinin bandajlanması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481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A961C9-A439-4854-AD62-BCAAFEBEE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39" y="2230237"/>
            <a:ext cx="7117064" cy="3541714"/>
          </a:xfrm>
        </p:spPr>
        <p:txBody>
          <a:bodyPr/>
          <a:lstStyle/>
          <a:p>
            <a:r>
              <a:rPr lang="tr-TR" b="1" dirty="0" err="1"/>
              <a:t>Mikrotüp</a:t>
            </a:r>
            <a:r>
              <a:rPr lang="tr-TR" b="1" dirty="0"/>
              <a:t> </a:t>
            </a:r>
            <a:r>
              <a:rPr lang="tr-TR" b="1" dirty="0" err="1"/>
              <a:t>barkodlanması</a:t>
            </a:r>
            <a:endParaRPr lang="tr-TR" b="1" dirty="0"/>
          </a:p>
          <a:p>
            <a:pPr marL="0" indent="0">
              <a:buNone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Mikrotüp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hasta tanımlamasından ve laboratuvar testi için hasta hazırlığının doğrulanmasından hemen sonra, ancak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cilt ponksiyonundan önce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barkodlanmalı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0EBFF6E-B224-4631-BFF6-C10E45A3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573" y="21350"/>
            <a:ext cx="2002336" cy="322897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7A5A61F-5B9F-413E-9F0C-1FC1C039D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73" y="3354059"/>
            <a:ext cx="2002336" cy="33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1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0BA401-B632-4962-A432-54B6F996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6" y="2249487"/>
            <a:ext cx="6121668" cy="3541714"/>
          </a:xfrm>
        </p:spPr>
        <p:txBody>
          <a:bodyPr/>
          <a:lstStyle/>
          <a:p>
            <a:r>
              <a:rPr lang="tr-TR" b="1" dirty="0"/>
              <a:t>Hastayı konumlandırma</a:t>
            </a:r>
          </a:p>
          <a:p>
            <a:pPr marL="0" indent="0">
              <a:buNone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Pediatrik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hasta </a:t>
            </a:r>
            <a:r>
              <a:rPr lang="en-US" dirty="0" err="1"/>
              <a:t>ebeveyn</a:t>
            </a:r>
            <a:r>
              <a:rPr lang="en-US" dirty="0"/>
              <a:t> </a:t>
            </a:r>
            <a:r>
              <a:rPr lang="en-US" dirty="0" err="1"/>
              <a:t>yardımıyla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hareketsiz</a:t>
            </a:r>
            <a:r>
              <a:rPr lang="en-US" dirty="0">
                <a:solidFill>
                  <a:srgbClr val="FF0000"/>
                </a:solidFill>
              </a:rPr>
              <a:t> hale </a:t>
            </a:r>
            <a:r>
              <a:rPr lang="en-US" dirty="0" err="1"/>
              <a:t>getirilmelidir</a:t>
            </a:r>
            <a:r>
              <a:rPr lang="en-US" dirty="0"/>
              <a:t>. Bir </a:t>
            </a:r>
            <a:r>
              <a:rPr lang="en-US" dirty="0" err="1"/>
              <a:t>ebeveynden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alma </a:t>
            </a:r>
            <a:r>
              <a:rPr lang="en-US" dirty="0" err="1"/>
              <a:t>koltuğuna</a:t>
            </a:r>
            <a:r>
              <a:rPr lang="en-US" dirty="0"/>
              <a:t> </a:t>
            </a:r>
            <a:r>
              <a:rPr lang="en-US" dirty="0" err="1"/>
              <a:t>oturması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çocuğu</a:t>
            </a:r>
            <a:r>
              <a:rPr lang="en-US" dirty="0"/>
              <a:t> </a:t>
            </a:r>
            <a:r>
              <a:rPr lang="en-US" dirty="0" err="1"/>
              <a:t>kucağına</a:t>
            </a:r>
            <a:r>
              <a:rPr lang="en-US" dirty="0"/>
              <a:t> </a:t>
            </a:r>
            <a:r>
              <a:rPr lang="en-US" dirty="0" err="1"/>
              <a:t>alması</a:t>
            </a:r>
            <a:r>
              <a:rPr lang="en-US" dirty="0"/>
              <a:t> </a:t>
            </a:r>
            <a:r>
              <a:rPr lang="en-US" dirty="0" err="1"/>
              <a:t>istenmelidir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969281-4B88-47BA-B2B9-BBB8C017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664" y="722509"/>
            <a:ext cx="3657600" cy="54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552A8F-7BEE-4123-B106-679F7C19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302" y="721895"/>
            <a:ext cx="9905999" cy="58634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200" b="1" dirty="0"/>
              <a:t>Ponksiyon bölgesinin seçilmesi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Önerilen cilt delinme bölgeleri 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yetişkin hastalar ve daha büyük çocuklar için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parmak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bebekler ve daha küçük çocuklar 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için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topuktur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Küçük çocuklarda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parmak veya topuğun delinmesi çocuğun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ağırlığına ve yaşına 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bağlıdır,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çünkü cilt yüzeyi ile kemik arasındaki mesafe yaşa ve vücut ağırlığına göre değişir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6 aylıktan büyük veya 12 aylık bir bebeğin ortalama vücut ağırlığına karşılık gelen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10 kg'dan daha ağır olan çocuklardan </a:t>
            </a:r>
            <a:r>
              <a:rPr lang="tr-TR" sz="21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örnek alınması için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parmak delme önerilir.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Daha küçük çocuklar için, </a:t>
            </a:r>
            <a:r>
              <a:rPr lang="tr-TR" sz="2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topuğun </a:t>
            </a:r>
            <a:r>
              <a:rPr lang="tr-TR" sz="21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medial</a:t>
            </a:r>
            <a:r>
              <a:rPr lang="tr-TR" sz="2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veya </a:t>
            </a:r>
            <a:r>
              <a:rPr lang="tr-TR" sz="21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lateral</a:t>
            </a:r>
            <a:r>
              <a:rPr lang="tr-TR" sz="2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plantar</a:t>
            </a:r>
            <a:r>
              <a:rPr lang="tr-TR" sz="2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yüzeyini </a:t>
            </a:r>
            <a:r>
              <a:rPr lang="tr-TR" sz="2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delmek önerilir. Ancak, çocuk zaten yürümeye başladıysa, bu bölge delinmemeli.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Kapsamlı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yanıkları olan 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hastalar gibi özel durumlarda, önerilere bakılmaksızın,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korunmuş cilt alanlarından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21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21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örneği alınmalıdır. Ayrıca,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delinme yeri seçimi, mevcut </a:t>
            </a:r>
            <a:r>
              <a:rPr lang="tr-TR" sz="21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lanset</a:t>
            </a:r>
            <a:r>
              <a:rPr lang="tr-TR" sz="2100" kern="15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21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cihazlarına, bıçak uzunluğuna ve kesi derinliğine bağlıdır.</a:t>
            </a:r>
          </a:p>
          <a:p>
            <a:endParaRPr lang="tr-TR" sz="1800" kern="1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2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4F3645-420B-4BB0-85FB-CD5F88C2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2" y="1929469"/>
            <a:ext cx="5890660" cy="3393302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K</a:t>
            </a:r>
            <a:r>
              <a:rPr lang="en-US" dirty="0" err="1">
                <a:solidFill>
                  <a:srgbClr val="FF0000"/>
                </a:solidFill>
              </a:rPr>
              <a:t>apiller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yatak</a:t>
            </a:r>
            <a:r>
              <a:rPr lang="en-US" dirty="0">
                <a:solidFill>
                  <a:srgbClr val="FF0000"/>
                </a:solidFill>
              </a:rPr>
              <a:t>, 1.0 mm </a:t>
            </a:r>
            <a:r>
              <a:rPr lang="en-US" dirty="0" err="1">
                <a:solidFill>
                  <a:srgbClr val="FF0000"/>
                </a:solidFill>
              </a:rPr>
              <a:t>derinliğin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üzerindeki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kapiller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düğümler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bakımından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zengindir</a:t>
            </a:r>
            <a:r>
              <a:rPr lang="en-US" dirty="0"/>
              <a:t>. </a:t>
            </a:r>
            <a:r>
              <a:rPr lang="en-US" dirty="0" err="1"/>
              <a:t>Zamanında</a:t>
            </a:r>
            <a:r>
              <a:rPr lang="en-US" dirty="0"/>
              <a:t> </a:t>
            </a:r>
            <a:r>
              <a:rPr lang="en-US" dirty="0" err="1"/>
              <a:t>doğmuş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yenidoğanda</a:t>
            </a:r>
            <a:r>
              <a:rPr lang="en-US" dirty="0"/>
              <a:t> </a:t>
            </a:r>
            <a:r>
              <a:rPr lang="en-US" dirty="0" err="1"/>
              <a:t>kapiller</a:t>
            </a:r>
            <a:r>
              <a:rPr lang="en-US" dirty="0"/>
              <a:t> </a:t>
            </a:r>
            <a:r>
              <a:rPr lang="en-US" dirty="0" err="1"/>
              <a:t>yatak</a:t>
            </a:r>
            <a:r>
              <a:rPr lang="en-US" dirty="0"/>
              <a:t>,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yüzeyinin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0,35 </a:t>
            </a:r>
            <a:r>
              <a:rPr lang="en-US" dirty="0" err="1">
                <a:solidFill>
                  <a:srgbClr val="FF0000"/>
                </a:solidFill>
              </a:rPr>
              <a:t>ila</a:t>
            </a:r>
            <a:r>
              <a:rPr lang="en-US" dirty="0">
                <a:solidFill>
                  <a:srgbClr val="FF0000"/>
                </a:solidFill>
              </a:rPr>
              <a:t> 1,6 mm </a:t>
            </a:r>
            <a:r>
              <a:rPr lang="en-US" dirty="0" err="1">
                <a:solidFill>
                  <a:srgbClr val="FF0000"/>
                </a:solidFill>
              </a:rPr>
              <a:t>altında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dermis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altı</a:t>
            </a:r>
            <a:r>
              <a:rPr lang="en-US" dirty="0"/>
              <a:t> </a:t>
            </a:r>
            <a:r>
              <a:rPr lang="en-US" dirty="0" err="1"/>
              <a:t>katmanlarının</a:t>
            </a:r>
            <a:r>
              <a:rPr lang="en-US" dirty="0"/>
              <a:t> </a:t>
            </a:r>
            <a:r>
              <a:rPr lang="en-US" dirty="0" err="1"/>
              <a:t>kesiştiği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tr-TR" dirty="0"/>
              <a:t>. 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2,0 mm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daha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derinlikteki</a:t>
            </a:r>
            <a:r>
              <a:rPr lang="en-US" dirty="0"/>
              <a:t> </a:t>
            </a:r>
            <a:r>
              <a:rPr lang="en-US" dirty="0" err="1"/>
              <a:t>delikler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kemik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yaralanması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riski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olmadan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akışını</a:t>
            </a:r>
            <a:r>
              <a:rPr lang="en-US" dirty="0"/>
              <a:t> </a:t>
            </a:r>
            <a:r>
              <a:rPr lang="en-US" dirty="0" err="1"/>
              <a:t>sağla</a:t>
            </a:r>
            <a:r>
              <a:rPr lang="tr-TR" dirty="0"/>
              <a:t>r</a:t>
            </a:r>
            <a:r>
              <a:rPr lang="en-US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13D014-B83C-41D1-970C-EDC2CDD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03" y="0"/>
            <a:ext cx="5292685" cy="590991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66D73B-9FA0-4EFE-9129-8E81E80C8708}"/>
              </a:ext>
            </a:extLst>
          </p:cNvPr>
          <p:cNvSpPr txBox="1"/>
          <p:nvPr/>
        </p:nvSpPr>
        <p:spPr>
          <a:xfrm>
            <a:off x="6554803" y="5934670"/>
            <a:ext cx="529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McCall R, Tankersley C. Phlebotomy Essentials. 7th ed. Baltimore, MD: Wolters Kluwer Lippincott Williams and Wilkins. 2019</a:t>
            </a:r>
          </a:p>
        </p:txBody>
      </p:sp>
    </p:spTree>
    <p:extLst>
      <p:ext uri="{BB962C8B-B14F-4D97-AF65-F5344CB8AC3E}">
        <p14:creationId xmlns:p14="http://schemas.microsoft.com/office/powerpoint/2010/main" val="417377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2D8CB0-023D-4B62-A403-C9F03D1F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73" y="1963553"/>
            <a:ext cx="6674301" cy="64104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Topuğun </a:t>
            </a:r>
            <a:r>
              <a:rPr lang="tr-TR" sz="20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medial</a:t>
            </a: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veya </a:t>
            </a:r>
            <a:r>
              <a:rPr lang="tr-TR" sz="20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lateral</a:t>
            </a: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20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plantar</a:t>
            </a: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yüzeyi, prematüre </a:t>
            </a:r>
            <a:r>
              <a:rPr lang="tr-TR" sz="20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yenidoğanlar</a:t>
            </a: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da dahil olmak üzere bir yaşına kadar olan bebekler için </a:t>
            </a:r>
            <a:r>
              <a:rPr lang="tr-TR" sz="20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tercih edilen ponksiyon</a:t>
            </a: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yeridir.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Hemen hemen tüm bebeklerde topuk kemiği (</a:t>
            </a:r>
            <a:r>
              <a:rPr lang="tr-TR" sz="20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kalkaneus</a:t>
            </a:r>
            <a:r>
              <a:rPr lang="tr-TR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) bu bölgede derinin altında bulunmaz, bu nedenle topuk kemiği yaralanma ve buna bağlı komplikasyonlardan korunur.</a:t>
            </a:r>
            <a:endParaRPr lang="en-US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8F496D-BD00-4293-8F2E-A6C4B2D8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650" y="477848"/>
            <a:ext cx="3426898" cy="5347191"/>
          </a:xfrm>
          <a:prstGeom prst="rect">
            <a:avLst/>
          </a:prstGeo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A32C4FF-AAC6-408B-9B72-9619EC200A39}"/>
              </a:ext>
            </a:extLst>
          </p:cNvPr>
          <p:cNvCxnSpPr/>
          <p:nvPr/>
        </p:nvCxnSpPr>
        <p:spPr>
          <a:xfrm>
            <a:off x="9073733" y="3939294"/>
            <a:ext cx="693019" cy="1703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04DFF51C-6A7D-46C3-A8B3-F46F42C58419}"/>
              </a:ext>
            </a:extLst>
          </p:cNvPr>
          <p:cNvCxnSpPr/>
          <p:nvPr/>
        </p:nvCxnSpPr>
        <p:spPr>
          <a:xfrm flipH="1">
            <a:off x="9221002" y="3853461"/>
            <a:ext cx="673768" cy="1482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95B179A2-E6EF-460A-8939-EF3506893C0E}"/>
              </a:ext>
            </a:extLst>
          </p:cNvPr>
          <p:cNvSpPr txBox="1"/>
          <p:nvPr/>
        </p:nvSpPr>
        <p:spPr>
          <a:xfrm>
            <a:off x="1082965" y="1106914"/>
            <a:ext cx="5661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err="1"/>
              <a:t>Kapiller</a:t>
            </a:r>
            <a:r>
              <a:rPr lang="tr-TR" sz="2400" dirty="0"/>
              <a:t> Kan Örneği Alınma Bölgeleri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68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AF16EE-B120-41D5-90CE-F4976CAD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KAn</a:t>
            </a:r>
            <a:r>
              <a:rPr lang="tr-TR" dirty="0"/>
              <a:t> DAMARLARININ YAPI ve tipleri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13BD30-3E92-46D7-9967-37BDC32CF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5 ana tip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7ABCEB5-39B2-4ACA-B390-676FB223714A}"/>
              </a:ext>
            </a:extLst>
          </p:cNvPr>
          <p:cNvSpPr txBox="1"/>
          <p:nvPr/>
        </p:nvSpPr>
        <p:spPr>
          <a:xfrm>
            <a:off x="1748913" y="2878708"/>
            <a:ext cx="4613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Arterler: Kanı kalpten dokulara taşırlar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/>
              <a:t>Arterioller</a:t>
            </a:r>
            <a:r>
              <a:rPr lang="tr-TR" dirty="0"/>
              <a:t>: </a:t>
            </a:r>
            <a:r>
              <a:rPr lang="tr-TR" b="0" i="0" dirty="0" err="1">
                <a:effectLst/>
              </a:rPr>
              <a:t>Metarteriol</a:t>
            </a:r>
            <a:r>
              <a:rPr lang="tr-TR" b="0" i="0" dirty="0">
                <a:effectLst/>
              </a:rPr>
              <a:t>, </a:t>
            </a:r>
            <a:r>
              <a:rPr lang="tr-TR" b="0" i="0" dirty="0" err="1">
                <a:effectLst/>
              </a:rPr>
              <a:t>kapiller</a:t>
            </a:r>
            <a:r>
              <a:rPr lang="tr-TR" b="0" i="0" dirty="0">
                <a:effectLst/>
              </a:rPr>
              <a:t> damarlara kan akışını izleyen </a:t>
            </a:r>
            <a:r>
              <a:rPr lang="tr-TR" b="0" i="0" dirty="0" err="1">
                <a:effectLst/>
              </a:rPr>
              <a:t>prekapiller</a:t>
            </a:r>
            <a:r>
              <a:rPr lang="tr-TR" b="0" i="0" dirty="0">
                <a:effectLst/>
              </a:rPr>
              <a:t> </a:t>
            </a:r>
            <a:r>
              <a:rPr lang="tr-TR" b="0" i="0" dirty="0" err="1">
                <a:effectLst/>
              </a:rPr>
              <a:t>sfinktere</a:t>
            </a:r>
            <a:r>
              <a:rPr lang="tr-TR" b="0" i="0" dirty="0">
                <a:effectLst/>
              </a:rPr>
              <a:t> sahiptir. </a:t>
            </a:r>
            <a:endParaRPr lang="tr-TR" dirty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</a:rPr>
              <a:t>Kapillerler</a:t>
            </a:r>
            <a:r>
              <a:rPr lang="tr-TR" dirty="0">
                <a:solidFill>
                  <a:srgbClr val="FF0000"/>
                </a:solidFill>
              </a:rPr>
              <a:t>: Değişim bölgesi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/>
              <a:t>Venüller</a:t>
            </a:r>
            <a:r>
              <a:rPr lang="tr-TR" dirty="0"/>
              <a:t>: </a:t>
            </a:r>
            <a:r>
              <a:rPr lang="tr-TR" dirty="0" err="1"/>
              <a:t>Kapillerler</a:t>
            </a:r>
            <a:r>
              <a:rPr lang="tr-TR" dirty="0"/>
              <a:t> ile birlikte</a:t>
            </a:r>
            <a:r>
              <a:rPr lang="tr-TR" b="0" i="0" dirty="0">
                <a:effectLst/>
              </a:rPr>
              <a:t> mikro sirkülasyon değişim ünitesinin bir parçasını oluşturur</a:t>
            </a:r>
            <a:endParaRPr lang="tr-TR" dirty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/>
              <a:t>Venler</a:t>
            </a:r>
            <a:r>
              <a:rPr lang="tr-TR" dirty="0"/>
              <a:t>: Kanı dokulardan kalbe taşırlar</a:t>
            </a: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0989AC7-C47B-44F1-89B3-818CB2BB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5417" y="2249487"/>
            <a:ext cx="4809495" cy="43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05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4E17A8-4851-453D-B244-56753675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5DC76-93B9-4743-AF65-6446D5A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68" y="2600809"/>
            <a:ext cx="5692525" cy="4257191"/>
          </a:xfrm>
        </p:spPr>
        <p:txBody>
          <a:bodyPr/>
          <a:lstStyle/>
          <a:p>
            <a:r>
              <a:rPr lang="tr-TR" b="1" dirty="0"/>
              <a:t>Parmaktan </a:t>
            </a:r>
            <a:r>
              <a:rPr lang="tr-TR" b="1" dirty="0" err="1"/>
              <a:t>kapiller</a:t>
            </a:r>
            <a:r>
              <a:rPr lang="tr-TR" b="1" dirty="0"/>
              <a:t> kan örneklemesi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Delik, </a:t>
            </a:r>
            <a:r>
              <a:rPr lang="tr-TR" sz="180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orta</a:t>
            </a: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 veya </a:t>
            </a:r>
            <a:r>
              <a:rPr lang="tr-TR" sz="180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yüzük parmağının </a:t>
            </a:r>
            <a:r>
              <a:rPr lang="tr-TR" sz="1800" dirty="0" err="1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distal</a:t>
            </a: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1800" dirty="0" err="1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segmentinin</a:t>
            </a: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 (parmak ucu) avuç içi yüzeyinde olmalıdır (a).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Delme, parmak ucunun kemik yaralanmasını önlemek için doku derinliğinin yeterli olduğu taraftan yapılmalıdır.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Delme, parmak izine </a:t>
            </a:r>
            <a:r>
              <a:rPr lang="tr-TR" sz="180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paralel değil</a:t>
            </a: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sz="180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üzerinden yapılmalıdır</a:t>
            </a:r>
            <a:r>
              <a:rPr lang="tr-TR" sz="180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 (b).</a:t>
            </a:r>
            <a:endParaRPr lang="en-US" sz="18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0ED39B-673F-426C-AE5A-76C0E993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743" y="1357803"/>
            <a:ext cx="3706689" cy="51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28DEF7-C1C9-4843-A9A0-87C3AFEB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E75295A-6540-4C88-9445-92E8235BB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748941"/>
              </p:ext>
            </p:extLst>
          </p:nvPr>
        </p:nvGraphicFramePr>
        <p:xfrm>
          <a:off x="1133029" y="83892"/>
          <a:ext cx="9925942" cy="675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835">
                  <a:extLst>
                    <a:ext uri="{9D8B030D-6E8A-4147-A177-3AD203B41FA5}">
                      <a16:colId xmlns:a16="http://schemas.microsoft.com/office/drawing/2014/main" val="4268436404"/>
                    </a:ext>
                  </a:extLst>
                </a:gridCol>
                <a:gridCol w="5041107">
                  <a:extLst>
                    <a:ext uri="{9D8B030D-6E8A-4147-A177-3AD203B41FA5}">
                      <a16:colId xmlns:a16="http://schemas.microsoft.com/office/drawing/2014/main" val="3074780549"/>
                    </a:ext>
                  </a:extLst>
                </a:gridCol>
              </a:tblGrid>
              <a:tr h="318827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Kullanılmaması gereken bölgeler</a:t>
                      </a:r>
                      <a:endParaRPr lang="en-US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62818"/>
                  </a:ext>
                </a:extLst>
              </a:tr>
              <a:tr h="347812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Bölge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Açıklama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93726"/>
                  </a:ext>
                </a:extLst>
              </a:tr>
              <a:tr h="720304">
                <a:tc>
                  <a:txBody>
                    <a:bodyPr/>
                    <a:lstStyle/>
                    <a:p>
                      <a:r>
                        <a:rPr lang="tr-TR" sz="1400" dirty="0" err="1">
                          <a:solidFill>
                            <a:schemeClr val="tx1"/>
                          </a:solidFill>
                        </a:rPr>
                        <a:t>Enfekte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 Bölgeler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</a:rPr>
                        <a:t>Olası değişebilen test sonuçları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</a:rPr>
                        <a:t>Enfeksiyonun alevlenmesi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Hasta rahatsızlığı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3187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5. (En küçük) parmak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rgbClr val="92D050"/>
                          </a:solidFill>
                        </a:rPr>
                        <a:t>Kemik yaralanmasını önlemek için doku derinliği yetersiz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17752"/>
                  </a:ext>
                </a:extLst>
              </a:tr>
              <a:tr h="318827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Doktorun izni gereken bölgeler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08458"/>
                  </a:ext>
                </a:extLst>
              </a:tr>
              <a:tr h="3478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Bölge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Açıklama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55143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tr-TR" sz="1400" dirty="0" err="1">
                          <a:solidFill>
                            <a:schemeClr val="tx1"/>
                          </a:solidFill>
                        </a:rPr>
                        <a:t>Mastektomi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 yapılan uzuvlar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 err="1">
                          <a:solidFill>
                            <a:schemeClr val="tx1"/>
                          </a:solidFill>
                        </a:rPr>
                        <a:t>Lenfödem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 riski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</a:rPr>
                        <a:t>Olası değişebilecek test sonuçları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28173"/>
                  </a:ext>
                </a:extLst>
              </a:tr>
              <a:tr h="318827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Kaçınılması gereken bölgeler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67724"/>
                  </a:ext>
                </a:extLst>
              </a:tr>
              <a:tr h="3478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Bölge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Açıklama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88707"/>
                  </a:ext>
                </a:extLst>
              </a:tr>
              <a:tr h="293457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Aşırı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</a:rPr>
                        <a:t>skar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, iyileşmiş yaralar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Cihaz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</a:rPr>
                        <a:t>insizyon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 komplikasyonları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21550"/>
                  </a:ext>
                </a:extLst>
              </a:tr>
              <a:tr h="293457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İltihaplı bölgeler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Hasta endişesi ve olası komplikasyonlar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32056"/>
                  </a:ext>
                </a:extLst>
              </a:tr>
              <a:tr h="293457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Ödemli bölgeler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</a:rPr>
                        <a:t>Olası </a:t>
                      </a:r>
                      <a:r>
                        <a:rPr lang="tr-TR" sz="1400" dirty="0" err="1">
                          <a:solidFill>
                            <a:srgbClr val="FF0000"/>
                          </a:solidFill>
                        </a:rPr>
                        <a:t>değeşebilecek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</a:rPr>
                        <a:t> test sonuçları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81437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Bir önceki ponksiyon yapılan bölge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b="0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Birikmiş doku sıvısından potansiyel </a:t>
                      </a:r>
                      <a:r>
                        <a:rPr lang="tr-TR" sz="1400" b="0" i="0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kontaminasyon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6001"/>
                  </a:ext>
                </a:extLst>
              </a:tr>
              <a:tr h="898513">
                <a:tc>
                  <a:txBody>
                    <a:bodyPr/>
                    <a:lstStyle/>
                    <a:p>
                      <a:r>
                        <a:rPr lang="tr-T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Kulak memeleri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b="0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Özellikle bebeklerde ince etin kazayla delinme riskinin artması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Ponksiyon yapılan alan hastanın görüş alanı dışında olduğu için hasta endişesi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31500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Baş parmak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b="0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Olası </a:t>
                      </a:r>
                      <a:r>
                        <a:rPr lang="tr-TR" sz="1400" b="0" i="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arteriyel</a:t>
                      </a:r>
                      <a:r>
                        <a:rPr lang="tr-TR" sz="1400" b="0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ponksiyon veya </a:t>
                      </a:r>
                      <a:r>
                        <a:rPr lang="tr-TR" sz="1400" b="0" i="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kontaminasyon</a:t>
                      </a:r>
                      <a:r>
                        <a:rPr lang="tr-TR" sz="1400" b="0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 bölgeyi tavsiye edecek referans eksikliği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62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31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5C1B34-BFD2-4F9B-9498-36FE617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6280"/>
            <a:ext cx="10058400" cy="2799657"/>
          </a:xfrm>
        </p:spPr>
        <p:txBody>
          <a:bodyPr>
            <a:normAutofit fontScale="92500" lnSpcReduction="10000"/>
          </a:bodyPr>
          <a:lstStyle/>
          <a:p>
            <a:r>
              <a:rPr lang="tr-TR" sz="1800" b="1" kern="150" dirty="0" err="1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Lanset</a:t>
            </a:r>
            <a:r>
              <a:rPr lang="tr-TR" sz="1800" b="1" kern="15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 Uzunluğunun Seçilmesi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kern="15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Otomatik </a:t>
            </a:r>
            <a:r>
              <a:rPr lang="tr-TR" sz="1800" kern="150" dirty="0" err="1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lansetler</a:t>
            </a:r>
            <a:r>
              <a:rPr lang="tr-TR" sz="1800" kern="15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, hasta ve sağlık çalışanın </a:t>
            </a:r>
            <a:r>
              <a:rPr lang="tr-TR" sz="1800" kern="15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yaralanma riskini en aza indirir</a:t>
            </a:r>
            <a:r>
              <a:rPr lang="tr-TR" sz="1800" kern="15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tr-TR" sz="1800" kern="150" dirty="0"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  <a:r>
              <a:rPr lang="tr-TR" sz="1800" kern="15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unlar bıçak uzunluğunu ve kesi derinliğini kontrol etmek için tasarlanmıştır.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kern="150" dirty="0">
                <a:solidFill>
                  <a:srgbClr val="FF0000"/>
                </a:solidFill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Ö</a:t>
            </a:r>
            <a:r>
              <a:rPr lang="tr-TR" sz="1800" kern="15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nerilen kesi derinliğinden biraz daha kısa bıçağa sahip otomatik </a:t>
            </a:r>
            <a:r>
              <a:rPr lang="tr-TR" sz="1800" kern="150" dirty="0" err="1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lanset</a:t>
            </a:r>
            <a:r>
              <a:rPr lang="tr-TR" sz="1800" kern="15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1800" kern="15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kullanılmalıdır. Bunun nedeni, delme sırasında </a:t>
            </a:r>
            <a:r>
              <a:rPr lang="tr-TR" sz="1800" kern="15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cihaza uygulanan basınca bağlı olarak</a:t>
            </a:r>
            <a:r>
              <a:rPr lang="tr-TR" sz="1800" kern="15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, bıçak uzunluğundan </a:t>
            </a:r>
            <a:r>
              <a:rPr lang="tr-TR" sz="1800" kern="150" dirty="0">
                <a:solidFill>
                  <a:srgbClr val="FF0000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biraz daha derin bir kesi </a:t>
            </a:r>
            <a:r>
              <a:rPr lang="tr-TR" sz="1800" kern="150" dirty="0"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oluşmasıdır. Örneğin daha büyük çocuklarda ve erişkinlerde kesi derinliği 2,4 mm'den az ise en uzun bıçak 2,2 mm olmalıdır. </a:t>
            </a: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86E39228-06E8-4E59-9803-FD74F249E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53343"/>
              </p:ext>
            </p:extLst>
          </p:nvPr>
        </p:nvGraphicFramePr>
        <p:xfrm>
          <a:off x="2032000" y="4132499"/>
          <a:ext cx="8127999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6168">
                  <a:extLst>
                    <a:ext uri="{9D8B030D-6E8A-4147-A177-3AD203B41FA5}">
                      <a16:colId xmlns:a16="http://schemas.microsoft.com/office/drawing/2014/main" val="1946176535"/>
                    </a:ext>
                  </a:extLst>
                </a:gridCol>
                <a:gridCol w="2702498">
                  <a:extLst>
                    <a:ext uri="{9D8B030D-6E8A-4147-A177-3AD203B41FA5}">
                      <a16:colId xmlns:a16="http://schemas.microsoft.com/office/drawing/2014/main" val="207953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20875736"/>
                    </a:ext>
                  </a:extLst>
                </a:gridCol>
              </a:tblGrid>
              <a:tr h="310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Önerilen ponksiyon bölgesi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Önerilen </a:t>
                      </a:r>
                      <a:r>
                        <a:rPr lang="tr-TR" dirty="0" err="1"/>
                        <a:t>insizyon</a:t>
                      </a:r>
                      <a:r>
                        <a:rPr lang="tr-TR" dirty="0"/>
                        <a:t> derinliği (</a:t>
                      </a:r>
                      <a:r>
                        <a:rPr lang="tr-TR" dirty="0" err="1"/>
                        <a:t>max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Prematüre 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yenidoğan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Topuk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0.85 mm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390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Bebek (0-6 ay)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Topuk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 mm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43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Çocuk (6 ay- 8 yaş)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Parmak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1.5 mm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9999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Çocuk (&gt;8 yaş) ve Yetişkin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Parmak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2.4 mm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661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85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49C96C4-0862-400B-974A-3D82F9F39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43" y="4428249"/>
            <a:ext cx="6745365" cy="23344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C5D5E47-F630-4A93-BB39-FFA7AF98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90" y="166329"/>
            <a:ext cx="1805023" cy="1917820"/>
          </a:xfrm>
          <a:prstGeom prst="rect">
            <a:avLst/>
          </a:prstGeom>
        </p:spPr>
      </p:pic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3B14420-AD4A-4B31-951A-873F1056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1" y="137026"/>
            <a:ext cx="1932152" cy="195343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64CC9E8-CA83-4C28-A51A-600A6812B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621" y="2109163"/>
            <a:ext cx="6504151" cy="2223240"/>
          </a:xfrm>
          <a:prstGeom prst="rect">
            <a:avLst/>
          </a:prstGeom>
        </p:spPr>
      </p:pic>
      <p:pic>
        <p:nvPicPr>
          <p:cNvPr id="2050" name="Picture 2" descr="Laser Lancing Device - HandyRay-Pro | General Assay &amp; Diagnostic  Apparatuses | GOBIZKOREA.COM">
            <a:extLst>
              <a:ext uri="{FF2B5EF4-FFF2-40B4-BE49-F238E27FC236}">
                <a16:creationId xmlns:a16="http://schemas.microsoft.com/office/drawing/2014/main" id="{72A676BF-D397-4838-BF66-7B6E6D066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11" y="4366112"/>
            <a:ext cx="2223240" cy="22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k: Aşağı 11">
            <a:extLst>
              <a:ext uri="{FF2B5EF4-FFF2-40B4-BE49-F238E27FC236}">
                <a16:creationId xmlns:a16="http://schemas.microsoft.com/office/drawing/2014/main" id="{C7F0FA79-4DDA-4934-91BD-17FC130F7C3B}"/>
              </a:ext>
            </a:extLst>
          </p:cNvPr>
          <p:cNvSpPr/>
          <p:nvPr/>
        </p:nvSpPr>
        <p:spPr>
          <a:xfrm>
            <a:off x="10050011" y="662730"/>
            <a:ext cx="369116" cy="4018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C903BF7-5498-43C8-B41A-6BB652296717}"/>
              </a:ext>
            </a:extLst>
          </p:cNvPr>
          <p:cNvSpPr txBox="1"/>
          <p:nvPr/>
        </p:nvSpPr>
        <p:spPr>
          <a:xfrm>
            <a:off x="10335235" y="2348727"/>
            <a:ext cx="158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AĞRI </a:t>
            </a:r>
          </a:p>
          <a:p>
            <a:r>
              <a:rPr lang="tr-TR" dirty="0"/>
              <a:t>VE ENFEKSİYON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54ABAE-3EF0-4990-A76B-2C66138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1BCEA2-85BB-41C6-B290-75E2229F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5372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Ponksiyon yapılan yerin </a:t>
            </a:r>
            <a:r>
              <a:rPr lang="tr-TR" dirty="0" err="1"/>
              <a:t>arterializasyonu</a:t>
            </a: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kern="150" dirty="0" err="1"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apiller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örneğinin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kan gazı analizi için kullanılacağı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durumlarda veya delinme alanı (el/parmak veya topuk)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soğuk veya dolaşım zayıf olduğunda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arterializasyon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yapılır.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Arterializasyon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arteriyel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akışını arttırır.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Arterializasyon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prosedürü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ponksiyondan önce 3-5 dakika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boyunca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42°C veya daha düşük bir sıcaklıkta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sıcak, nemli bir havlu veya başka bir ısıtma cihazı ile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ponksiyon bölgesinin kapatılmasını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içerir. Bu, delinme alanına </a:t>
            </a:r>
            <a:r>
              <a:rPr lang="tr-TR" sz="18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arteriyel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akışını 7 kata kadar artırır.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Arterializasyon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için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hiperemik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veya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vazodilatör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ajan içeren kremler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42793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A2C5B2-F537-469D-8ABB-2189161C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44" y="2459210"/>
            <a:ext cx="9905999" cy="5493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Örnek alınan </a:t>
            </a:r>
            <a:r>
              <a:rPr lang="tr-TR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kanın ilk damlasının elimine edilmesi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Bu, bazı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glikometrelerde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olduğu gibi, bir POCT cihazının üreticisinin özellikle ilk kan damlasının test edilmesini gerektirmesi dışında tüm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örnekleme durumları için geçerlidir.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İlk kan damlası, kan örneğini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kontamine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edebilecek hücreler arası ve hücre içi sıvı içerir.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26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D74797-8ED1-4C74-9E33-6EFC62CC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976" y="2970939"/>
            <a:ext cx="9905999" cy="39899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Kapiller</a:t>
            </a:r>
            <a:r>
              <a:rPr lang="tr-TR" dirty="0"/>
              <a:t> kan alımında tüp sırası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700" dirty="0"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sz="17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 gazı analizi (</a:t>
            </a:r>
            <a:r>
              <a:rPr lang="tr-TR" sz="17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Heparin</a:t>
            </a:r>
            <a:r>
              <a:rPr lang="tr-TR" sz="17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) (</a:t>
            </a:r>
            <a:r>
              <a:rPr lang="tr-TR" sz="17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Mikrohematokrit</a:t>
            </a:r>
            <a:r>
              <a:rPr lang="tr-TR" sz="17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tüpü)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700" dirty="0">
                <a:solidFill>
                  <a:srgbClr val="7030A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EDTA içeren örnekler (Mor- Lavanta)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700" dirty="0" err="1">
                <a:solidFill>
                  <a:srgbClr val="00B05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Heparinli</a:t>
            </a:r>
            <a:r>
              <a:rPr lang="tr-TR" sz="1700" dirty="0">
                <a:solidFill>
                  <a:srgbClr val="00B05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örnekler (Yeşil)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700" dirty="0">
                <a:solidFill>
                  <a:srgbClr val="00B0F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Diğer katkı maddelerini içeren örnekler (Açık mavi- Gri)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7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Katkı maddesi içermeyen örnekler (serum) (Kırmızı-Sarı)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Bu sıra, </a:t>
            </a:r>
            <a:r>
              <a:rPr lang="tr-TR" sz="18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trombosit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kümelenmesinin etkisini en aza indirmek için gereklidir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Fakat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İkiden fazla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örneği gerekiyorsa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daha doğru laboratuvar sonuçları verebileceğinden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venöz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istenmelidir.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Sarstedt – Microvette – Capillary Blood Collection •  healthcare-in-europe.com">
            <a:extLst>
              <a:ext uri="{FF2B5EF4-FFF2-40B4-BE49-F238E27FC236}">
                <a16:creationId xmlns:a16="http://schemas.microsoft.com/office/drawing/2014/main" id="{12F23DAC-2EF9-47B5-9A8B-866281F3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" y="45712"/>
            <a:ext cx="3573712" cy="25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na Capillary Blood Collection Tube 0.5ml - China Capillary Blood  Collection Tube, Blood Collection Tube">
            <a:extLst>
              <a:ext uri="{FF2B5EF4-FFF2-40B4-BE49-F238E27FC236}">
                <a16:creationId xmlns:a16="http://schemas.microsoft.com/office/drawing/2014/main" id="{E43D18D5-7FFF-48E1-9BB6-86632D43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0" y="84209"/>
            <a:ext cx="3690680" cy="24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einer Bio-One MiniCollect™ Capillary Blood Collection System Tubes:  Patient Care Products First Aid and Medical | Fisher Scientific">
            <a:extLst>
              <a:ext uri="{FF2B5EF4-FFF2-40B4-BE49-F238E27FC236}">
                <a16:creationId xmlns:a16="http://schemas.microsoft.com/office/drawing/2014/main" id="{FE69DD5C-CEEB-4AF5-8C16-2CD5E9CE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58" y="1"/>
            <a:ext cx="3573712" cy="25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59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5068D0-4B4E-43D5-82F7-E886B612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70" y="799509"/>
            <a:ext cx="6409190" cy="4040540"/>
          </a:xfrm>
        </p:spPr>
        <p:txBody>
          <a:bodyPr>
            <a:normAutofit fontScale="92500" lnSpcReduction="10000"/>
          </a:bodyPr>
          <a:lstStyle/>
          <a:p>
            <a:r>
              <a:rPr lang="tr-TR" sz="2200" kern="150" dirty="0" err="1"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sz="22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apiller</a:t>
            </a:r>
            <a:r>
              <a:rPr lang="tr-TR" sz="22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numuneleri için mikro tüplerin doldurulması, kapatılması ve karıştırılması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1800" dirty="0" err="1"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alımı için mikro tüpler, üreticinin tavsiyelerine göre kanla doldurulmalıdır.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Yetersiz doldurma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katkı maddesinin sıvı bir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antikoagülan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olması durumunda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numune seyreltmesine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ayrıca aşırı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antikoagülan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nedeniyle hücresel morfolojide değişikliklere neden olabilir. Tersine,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aşırı doldurma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yetersiz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antikoagülan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nedeniyle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pıhtı oluşumuna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neden olabilir.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Numune alımından sonra,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özellikle kan numunesi kan gazı analizi için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kullanılacaksa,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havaya maruz kalmayı önlemek için </a:t>
            </a:r>
            <a:r>
              <a:rPr lang="tr-TR" sz="18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tüpün kapakları hemen kapatılmalıdır.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Kapaklı numuneler pıhtılaşmayı önlemek için hemen karıştırılmalıdır.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482442-C994-47B4-9F82-C4955C2C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891" y="250732"/>
            <a:ext cx="3687139" cy="259235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EDB33A6-B892-4B74-918C-4B24493E4089}"/>
              </a:ext>
            </a:extLst>
          </p:cNvPr>
          <p:cNvSpPr txBox="1"/>
          <p:nvPr/>
        </p:nvSpPr>
        <p:spPr>
          <a:xfrm>
            <a:off x="7513409" y="2843090"/>
            <a:ext cx="4118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sz="12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apiller</a:t>
            </a: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tüp doldurulduktan sonra, </a:t>
            </a:r>
            <a:r>
              <a:rPr lang="tr-TR" sz="12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tüpün uçları kapatılmadan önce </a:t>
            </a:r>
            <a:r>
              <a:rPr lang="tr-TR" sz="12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tüpe bir metal karıştırma çubuğu sokulur</a:t>
            </a: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tr-TR" sz="12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Numune, bir mıknatıs kullanılarak metal çubuk hareket ettirilerek karıştırılır</a:t>
            </a: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Mıknatıs, </a:t>
            </a:r>
            <a:r>
              <a:rPr lang="tr-TR" sz="12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kapillerın</a:t>
            </a: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bir ucundan diğer ucuna beş kez hareket ettirilmelidir.</a:t>
            </a:r>
            <a:endParaRPr lang="en-US" sz="1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620FCB-163E-4A7B-AD2D-02CBEAAAC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46" y="4840049"/>
            <a:ext cx="6120914" cy="201795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40C3937-07A7-4A7E-9914-CF62E4F419E8}"/>
              </a:ext>
            </a:extLst>
          </p:cNvPr>
          <p:cNvSpPr txBox="1"/>
          <p:nvPr/>
        </p:nvSpPr>
        <p:spPr>
          <a:xfrm>
            <a:off x="7084960" y="5248859"/>
            <a:ext cx="3590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Mikro tüp doldurulduktan ve </a:t>
            </a:r>
            <a:r>
              <a:rPr lang="tr-TR" sz="12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adaptörü çıkarıldıktan sonra. </a:t>
            </a:r>
            <a:r>
              <a:rPr lang="tr-TR" sz="12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Hemolize</a:t>
            </a:r>
            <a:r>
              <a:rPr lang="tr-TR" sz="12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neden olabileceğinden şiddetli çalkalamadan kaçınılmalıdır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0533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E99869-DE8E-4359-BC3E-69F5CAAD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668" y="1308683"/>
            <a:ext cx="9905999" cy="55493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Örnekleme sırasında ilgili bilgilerin kaydedilmesi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Deri ponksiyonu sırasında oluşan herhangi bir uygunsuzluk standart laboratuvar prosedürlerine göre kaydedilmelidir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Örneğin, bebeklerin aşırı ağlaması kan gazı testlerini değiştirebilir</a:t>
            </a:r>
            <a:r>
              <a:rPr lang="tr-TR" sz="16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tr-TR" sz="16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61722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pO</a:t>
            </a:r>
            <a:r>
              <a:rPr lang="tr-TR" sz="1600" baseline="-250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 pO</a:t>
            </a:r>
            <a:r>
              <a:rPr lang="tr-TR" sz="1600" baseline="-250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'den hesaplanan oksijen </a:t>
            </a:r>
            <a:r>
              <a:rPr lang="tr-TR" sz="16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satürasyonunun</a:t>
            </a: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eksik veya fazla tahmin </a:t>
            </a:r>
            <a:r>
              <a:rPr lang="tr-TR" sz="16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edilmesine </a:t>
            </a:r>
          </a:p>
          <a:p>
            <a:pPr marL="61722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</a:t>
            </a: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likoz ve </a:t>
            </a:r>
            <a:r>
              <a:rPr lang="tr-TR" sz="16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laktat</a:t>
            </a: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konsantrasyonlarının olduğundan fazla </a:t>
            </a:r>
            <a:r>
              <a:rPr lang="tr-TR" sz="16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tahmin edilmesine yol açabilir. 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tr-TR" sz="16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tr-TR" sz="16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Bu nedenle böyle bir olay laboratuvar test raporuna “</a:t>
            </a:r>
            <a:r>
              <a:rPr lang="tr-TR" sz="16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6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damardan kan alınırken aşırı ağlama</a:t>
            </a:r>
            <a:r>
              <a:rPr lang="tr-TR" sz="1600" dirty="0">
                <a:ea typeface="SimSun" panose="02010600030101010101" pitchFamily="2" charset="-122"/>
                <a:cs typeface="Arial" panose="020B0604020202020204" pitchFamily="34" charset="0"/>
              </a:rPr>
              <a:t>” </a:t>
            </a:r>
            <a:r>
              <a:rPr lang="tr-TR" sz="16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“ </a:t>
            </a:r>
            <a:r>
              <a:rPr lang="tr-TR" sz="16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pO</a:t>
            </a:r>
            <a:r>
              <a:rPr lang="tr-TR" sz="1600" baseline="-250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tr-TR" sz="16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değerlerini yorumlarken dikkatli olun</a:t>
            </a:r>
            <a:r>
              <a:rPr lang="tr-TR" sz="1600" dirty="0">
                <a:ea typeface="SimSun" panose="02010600030101010101" pitchFamily="2" charset="-122"/>
                <a:cs typeface="Arial" panose="020B0604020202020204" pitchFamily="34" charset="0"/>
              </a:rPr>
              <a:t>” gibi </a:t>
            </a:r>
            <a:r>
              <a:rPr lang="tr-TR" sz="16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bir notla kaydedilmelidir.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778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98C86C-7C4E-410D-8E8F-9E1583F5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070" y="3159355"/>
            <a:ext cx="9905999" cy="41261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Kuru Kan Noktası örneklemesi ( </a:t>
            </a:r>
            <a:r>
              <a:rPr lang="tr-TR" dirty="0" err="1"/>
              <a:t>Dry</a:t>
            </a:r>
            <a:r>
              <a:rPr lang="tr-TR" dirty="0"/>
              <a:t> Blood Spot)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alıtsal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metabolik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hastalıkların taranması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bulaşıcı hastalıkların tanı ve tedavisi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terapötik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ilaç takibi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farmakokinetik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çalışmaları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gibi birçok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biyoanalizde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yaygın olarak kullanılmaktadır.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Kan noktasının homojenliği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testin doğruluğunu, kesinliğini ve analit geri kazanımını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etkiler. Bu homojenlik doğrudan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hematokrite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bağlıdır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düşük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hematokritli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kan, kağıt yüzeyi üzerinde daha hızlı ve daha büyük ölçüde yayılır. </a:t>
            </a:r>
            <a:endParaRPr lang="tr-TR" sz="1600" dirty="0">
              <a:solidFill>
                <a:srgbClr val="FF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Kan </a:t>
            </a: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örneğinin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doğrudan güneş ışığından veya ısıdan uzakta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havayla kurutulması gerekir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Der Dried-Blood-Spot-Test ist beim Neugeborenen-Screening etabliert. ">
            <a:extLst>
              <a:ext uri="{FF2B5EF4-FFF2-40B4-BE49-F238E27FC236}">
                <a16:creationId xmlns:a16="http://schemas.microsoft.com/office/drawing/2014/main" id="{39793AAE-1F5B-460A-A7D0-F5551A31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63" y="262228"/>
            <a:ext cx="4359313" cy="289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9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9ACDA9-8679-4902-9067-234D3A37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kapillerler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2556A1-253C-4DA1-B9A9-679786E0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3592"/>
            <a:ext cx="9905999" cy="4755321"/>
          </a:xfrm>
        </p:spPr>
        <p:txBody>
          <a:bodyPr>
            <a:normAutofit fontScale="925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i="0" u="none" strike="noStrike" baseline="0" dirty="0" err="1">
                <a:solidFill>
                  <a:srgbClr val="FF0000"/>
                </a:solidFill>
              </a:rPr>
              <a:t>Endotel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FF0000"/>
                </a:solidFill>
              </a:rPr>
              <a:t>hücrelerinin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FF0000"/>
                </a:solidFill>
              </a:rPr>
              <a:t>tek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FF0000"/>
                </a:solidFill>
              </a:rPr>
              <a:t>sıralı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FF0000"/>
                </a:solidFill>
              </a:rPr>
              <a:t>olarak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FF0000"/>
                </a:solidFill>
              </a:rPr>
              <a:t>bir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FF0000"/>
                </a:solidFill>
              </a:rPr>
              <a:t>tüp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/>
              <a:t>oluşturacak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şekilde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düzenlenmesiyle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oluşur</a:t>
            </a:r>
            <a:r>
              <a:rPr lang="en-US" b="0" i="0" u="none" strike="noStrike" baseline="0" dirty="0"/>
              <a:t>.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i="0" u="none" strike="noStrike" baseline="0" dirty="0" err="1"/>
              <a:t>Vücutta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toplam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uzunlukları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yaklaşık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96.000 </a:t>
            </a:r>
            <a:r>
              <a:rPr lang="en-US" b="0" i="0" u="none" strike="noStrike" baseline="0" dirty="0" err="1">
                <a:solidFill>
                  <a:srgbClr val="FF0000"/>
                </a:solidFill>
              </a:rPr>
              <a:t>km’yi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 err="1"/>
              <a:t>bulur</a:t>
            </a:r>
            <a:r>
              <a:rPr lang="en-US" b="0" i="0" u="none" strike="noStrike" baseline="0" dirty="0"/>
              <a:t>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En küçük kan damarlarıdır</a:t>
            </a:r>
            <a:r>
              <a:rPr lang="tr-TR" dirty="0"/>
              <a:t>, </a:t>
            </a:r>
            <a:r>
              <a:rPr lang="tr-TR" dirty="0" err="1"/>
              <a:t>arteriel</a:t>
            </a:r>
            <a:r>
              <a:rPr lang="tr-TR" dirty="0"/>
              <a:t> çıkışı ve </a:t>
            </a:r>
            <a:r>
              <a:rPr lang="tr-TR" dirty="0" err="1"/>
              <a:t>venöz</a:t>
            </a:r>
            <a:r>
              <a:rPr lang="tr-TR" dirty="0"/>
              <a:t> dönüşü birbirine bağlarlar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FF0000"/>
                </a:solidFill>
              </a:rPr>
              <a:t>Mikrosirkülasyon</a:t>
            </a:r>
            <a:r>
              <a:rPr lang="tr-TR" dirty="0">
                <a:solidFill>
                  <a:srgbClr val="FF0000"/>
                </a:solidFill>
              </a:rPr>
              <a:t>;</a:t>
            </a:r>
            <a:r>
              <a:rPr lang="tr-TR" dirty="0"/>
              <a:t> </a:t>
            </a:r>
            <a:r>
              <a:rPr lang="tr-TR" dirty="0" err="1"/>
              <a:t>metarteriolden</a:t>
            </a:r>
            <a:r>
              <a:rPr lang="tr-TR" dirty="0"/>
              <a:t> </a:t>
            </a:r>
            <a:r>
              <a:rPr lang="tr-TR" dirty="0" err="1"/>
              <a:t>kapillerlere</a:t>
            </a:r>
            <a:r>
              <a:rPr lang="tr-TR" dirty="0"/>
              <a:t>, ve </a:t>
            </a:r>
            <a:r>
              <a:rPr lang="tr-TR" dirty="0" err="1"/>
              <a:t>venüllere</a:t>
            </a:r>
            <a:r>
              <a:rPr lang="tr-TR" dirty="0"/>
              <a:t> akım</a:t>
            </a:r>
          </a:p>
          <a:p>
            <a:pPr>
              <a:lnSpc>
                <a:spcPct val="150000"/>
              </a:lnSpc>
            </a:pPr>
            <a:r>
              <a:rPr lang="tr-TR" dirty="0"/>
              <a:t>Değişim damarlarıdır, temel fonksiyonu </a:t>
            </a:r>
            <a:r>
              <a:rPr lang="tr-TR" dirty="0">
                <a:solidFill>
                  <a:srgbClr val="FF0000"/>
                </a:solidFill>
              </a:rPr>
              <a:t>kan ve </a:t>
            </a:r>
            <a:r>
              <a:rPr lang="tr-TR" dirty="0" err="1">
                <a:solidFill>
                  <a:srgbClr val="FF0000"/>
                </a:solidFill>
              </a:rPr>
              <a:t>interstisyel</a:t>
            </a:r>
            <a:r>
              <a:rPr lang="tr-TR" dirty="0">
                <a:solidFill>
                  <a:srgbClr val="FF0000"/>
                </a:solidFill>
              </a:rPr>
              <a:t> sıvı arasındaki değişimdir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FF0000"/>
                </a:solidFill>
              </a:rPr>
              <a:t>Tunika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media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eksterna</a:t>
            </a:r>
            <a:r>
              <a:rPr lang="tr-TR" dirty="0">
                <a:solidFill>
                  <a:srgbClr val="FF0000"/>
                </a:solidFill>
              </a:rPr>
              <a:t> yokluğu</a:t>
            </a:r>
            <a:r>
              <a:rPr lang="tr-TR" dirty="0"/>
              <a:t>; m</a:t>
            </a:r>
            <a:r>
              <a:rPr lang="tr-TR" b="0" i="0" dirty="0">
                <a:effectLst/>
              </a:rPr>
              <a:t>addeler sadece bir </a:t>
            </a:r>
            <a:r>
              <a:rPr lang="tr-TR" b="0" i="0" dirty="0" err="1">
                <a:effectLst/>
              </a:rPr>
              <a:t>endotel</a:t>
            </a:r>
            <a:r>
              <a:rPr lang="tr-TR" b="0" i="0" dirty="0">
                <a:effectLst/>
              </a:rPr>
              <a:t> hücre tabakasından ve bazal </a:t>
            </a:r>
            <a:r>
              <a:rPr lang="tr-TR" b="0" i="0" dirty="0" err="1">
                <a:effectLst/>
              </a:rPr>
              <a:t>membrandan</a:t>
            </a:r>
            <a:r>
              <a:rPr lang="tr-TR" b="0" i="0" dirty="0">
                <a:effectLst/>
              </a:rPr>
              <a:t> geçer. </a:t>
            </a:r>
          </a:p>
        </p:txBody>
      </p:sp>
    </p:spTree>
    <p:extLst>
      <p:ext uri="{BB962C8B-B14F-4D97-AF65-F5344CB8AC3E}">
        <p14:creationId xmlns:p14="http://schemas.microsoft.com/office/powerpoint/2010/main" val="147319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BA0479-484B-464B-9ED7-44481657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525" y="-260059"/>
            <a:ext cx="9905998" cy="1478570"/>
          </a:xfrm>
        </p:spPr>
        <p:txBody>
          <a:bodyPr>
            <a:normAutofit/>
          </a:bodyPr>
          <a:lstStyle/>
          <a:p>
            <a:r>
              <a:rPr lang="tr-TR" sz="2400" dirty="0"/>
              <a:t>Olası Komplikasyonlar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8ECAF7-3E28-41DA-825D-ACAEE49B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42427"/>
            <a:ext cx="9905999" cy="59645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FF0000"/>
                </a:solidFill>
              </a:rPr>
              <a:t>Ven </a:t>
            </a:r>
            <a:r>
              <a:rPr lang="en-US" sz="1800" b="0" i="0" u="none" strike="noStrike" baseline="0" dirty="0" err="1">
                <a:solidFill>
                  <a:srgbClr val="FF0000"/>
                </a:solidFill>
              </a:rPr>
              <a:t>Kollapsı</a:t>
            </a:r>
            <a:endParaRPr lang="tr-TR" sz="1800" b="0" i="0" u="none" strike="noStrike" baseline="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 err="1"/>
              <a:t>Topuğun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mediyal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yönünün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delinmesinden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dolayı</a:t>
            </a:r>
            <a:r>
              <a:rPr lang="en-US" sz="1400" b="0" i="0" u="none" strike="noStrike" baseline="0" dirty="0"/>
              <a:t> tibial </a:t>
            </a:r>
            <a:r>
              <a:rPr lang="en-US" sz="1400" b="0" i="0" u="none" strike="noStrike" baseline="0" dirty="0" err="1"/>
              <a:t>arter</a:t>
            </a:r>
            <a:r>
              <a:rPr lang="tr-TR" sz="1400" b="0" i="0" u="none" strike="noStrike" baseline="0" dirty="0"/>
              <a:t> </a:t>
            </a:r>
            <a:r>
              <a:rPr lang="en-US" sz="1400" b="0" i="0" u="none" strike="noStrike" baseline="0" dirty="0" err="1"/>
              <a:t>yırtılmasına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bağlı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olarak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venlerin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kollabe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olmasıdır</a:t>
            </a:r>
            <a:r>
              <a:rPr lang="en-US" sz="1400" b="0" i="0" u="none" strike="noStrike" baseline="0" dirty="0"/>
              <a:t>.</a:t>
            </a:r>
            <a:endParaRPr lang="tr-TR" sz="1400" b="0" i="0" u="none" strike="noStrike" baseline="0" dirty="0"/>
          </a:p>
          <a:p>
            <a:pPr>
              <a:lnSpc>
                <a:spcPct val="150000"/>
              </a:lnSpc>
            </a:pPr>
            <a:r>
              <a:rPr lang="en-US" sz="1800" b="0" i="0" u="none" strike="noStrike" baseline="0" dirty="0" err="1">
                <a:solidFill>
                  <a:srgbClr val="FF0000"/>
                </a:solidFill>
              </a:rPr>
              <a:t>Osteomiyelit</a:t>
            </a:r>
            <a:endParaRPr lang="tr-TR" sz="1800" b="0" i="0" u="none" strike="noStrike" baseline="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 err="1"/>
              <a:t>Küçük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bebeklerin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topuğunun</a:t>
            </a:r>
            <a:r>
              <a:rPr lang="en-US" sz="1400" b="0" i="0" u="none" strike="noStrike" baseline="0" dirty="0"/>
              <a:t> plantar </a:t>
            </a:r>
            <a:r>
              <a:rPr lang="en-US" sz="1400" b="0" i="0" u="none" strike="noStrike" baseline="0" dirty="0" err="1"/>
              <a:t>yüzeyinde</a:t>
            </a:r>
            <a:r>
              <a:rPr lang="en-US" sz="1400" b="0" i="0" u="none" strike="noStrike" baseline="0" dirty="0"/>
              <a:t> 2 </a:t>
            </a:r>
            <a:r>
              <a:rPr lang="en-US" sz="1400" b="0" i="0" u="none" strike="noStrike" baseline="0" dirty="0" err="1"/>
              <a:t>mm’den</a:t>
            </a:r>
            <a:r>
              <a:rPr lang="tr-TR" sz="1400" b="0" i="0" u="none" strike="noStrike" baseline="0" dirty="0"/>
              <a:t> </a:t>
            </a:r>
            <a:r>
              <a:rPr lang="en-US" sz="1400" b="0" i="0" u="none" strike="noStrike" baseline="0" dirty="0" err="1"/>
              <a:t>daha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derine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girişim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yapmak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topuk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kemiğinde</a:t>
            </a:r>
            <a:r>
              <a:rPr lang="en-US" sz="1400" b="0" i="0" u="none" strike="noStrike" baseline="0" dirty="0"/>
              <a:t> (</a:t>
            </a:r>
            <a:r>
              <a:rPr lang="en-US" sz="1400" b="0" i="0" u="none" strike="noStrike" baseline="0" dirty="0" err="1"/>
              <a:t>kalkaneus</a:t>
            </a:r>
            <a:r>
              <a:rPr lang="en-US" sz="1400" b="0" i="0" u="none" strike="noStrike" baseline="0" dirty="0"/>
              <a:t>) </a:t>
            </a:r>
            <a:r>
              <a:rPr lang="en-US" sz="1400" b="0" i="0" u="none" strike="noStrike" baseline="0" dirty="0" err="1"/>
              <a:t>hasara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ve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osteomiyelitgelişme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riskine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neden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olabilir</a:t>
            </a:r>
            <a:r>
              <a:rPr lang="tr-TR" sz="1400" b="0" i="0" u="none" strike="noStrike" baseline="0" dirty="0"/>
              <a:t>.</a:t>
            </a:r>
            <a:endParaRPr lang="tr-TR" sz="1400" dirty="0"/>
          </a:p>
          <a:p>
            <a:pPr>
              <a:lnSpc>
                <a:spcPct val="150000"/>
              </a:lnSpc>
            </a:pPr>
            <a:r>
              <a:rPr lang="en-US" sz="1800" b="0" i="0" u="none" strike="noStrike" baseline="0" dirty="0" err="1">
                <a:solidFill>
                  <a:srgbClr val="FF0000"/>
                </a:solidFill>
              </a:rPr>
              <a:t>Sinir</a:t>
            </a:r>
            <a:r>
              <a:rPr lang="en-US" sz="1800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1800" b="0" i="0" u="none" strike="noStrike" baseline="0" dirty="0" err="1">
                <a:solidFill>
                  <a:srgbClr val="FF0000"/>
                </a:solidFill>
              </a:rPr>
              <a:t>Hasarı</a:t>
            </a:r>
            <a:endParaRPr lang="tr-TR" sz="1800" b="0" i="0" u="none" strike="noStrike" baseline="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 err="1"/>
              <a:t>Yenidoğanlarda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parmak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ucundaki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doku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oldukça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ince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olduğundan</a:t>
            </a:r>
            <a:r>
              <a:rPr lang="tr-TR" sz="1400" dirty="0"/>
              <a:t> </a:t>
            </a:r>
            <a:r>
              <a:rPr lang="en-US" sz="1400" b="0" i="0" u="none" strike="noStrike" baseline="0" dirty="0" err="1"/>
              <a:t>lansetin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kesi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sırasında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sinir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hasarı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oluşturma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riski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yüksektir</a:t>
            </a:r>
            <a:endParaRPr lang="tr-TR" sz="1400" b="0" i="0" u="none" strike="noStrike" baseline="0" dirty="0"/>
          </a:p>
          <a:p>
            <a:pPr>
              <a:lnSpc>
                <a:spcPct val="150000"/>
              </a:lnSpc>
            </a:pPr>
            <a:r>
              <a:rPr lang="en-US" sz="1800" b="0" i="0" u="none" strike="noStrike" baseline="0" dirty="0" err="1">
                <a:solidFill>
                  <a:srgbClr val="FF0000"/>
                </a:solidFill>
              </a:rPr>
              <a:t>Hematom</a:t>
            </a:r>
            <a:endParaRPr lang="tr-TR" sz="1800" b="0" i="0" u="none" strike="noStrike" baseline="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 err="1"/>
              <a:t>kapiller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girişimin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kontrolsüz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ve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gereğinden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derin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olması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durumunda</a:t>
            </a:r>
            <a:r>
              <a:rPr lang="tr-TR" sz="1400" b="0" i="0" u="none" strike="noStrike" baseline="0" dirty="0"/>
              <a:t> </a:t>
            </a:r>
            <a:r>
              <a:rPr lang="en-US" sz="1400" b="0" i="0" u="none" strike="noStrike" baseline="0" dirty="0" err="1"/>
              <a:t>hematom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oluşma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riski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artar</a:t>
            </a:r>
            <a:r>
              <a:rPr lang="en-US" sz="1400" b="0" i="0" u="none" strike="noStrike" baseline="0" dirty="0"/>
              <a:t>.</a:t>
            </a:r>
            <a:endParaRPr lang="tr-TR" sz="1400" b="0" i="0" u="none" strike="noStrike" baseline="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 err="1"/>
              <a:t>Antikoagülan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tedavi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alan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hastalarda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veya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ciddi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pıhtılaşma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bozukluğu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olan</a:t>
            </a:r>
            <a:r>
              <a:rPr lang="tr-TR" sz="1400" b="0" i="0" u="none" strike="noStrike" baseline="0" dirty="0"/>
              <a:t> </a:t>
            </a:r>
            <a:r>
              <a:rPr lang="en-US" sz="1400" b="0" i="0" u="none" strike="noStrike" baseline="0" dirty="0" err="1"/>
              <a:t>bireylerde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hematom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veya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dışa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kanama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riski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artar</a:t>
            </a:r>
            <a:endParaRPr lang="tr-TR" sz="1000" dirty="0"/>
          </a:p>
          <a:p>
            <a:pPr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FF0000"/>
                </a:solidFill>
              </a:rPr>
              <a:t>Skar </a:t>
            </a:r>
            <a:r>
              <a:rPr lang="en-US" sz="1800" b="0" i="0" u="none" strike="noStrike" baseline="0" dirty="0" err="1">
                <a:solidFill>
                  <a:srgbClr val="FF0000"/>
                </a:solidFill>
              </a:rPr>
              <a:t>oluşumu</a:t>
            </a:r>
            <a:endParaRPr lang="tr-TR" sz="1800" b="0" i="0" u="none" strike="noStrike" baseline="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0" i="0" u="none" strike="noStrike" baseline="0" dirty="0" err="1">
                <a:solidFill>
                  <a:srgbClr val="FF0000"/>
                </a:solidFill>
              </a:rPr>
              <a:t>Laserasyon</a:t>
            </a:r>
            <a:endParaRPr lang="tr-TR" sz="1800" b="0" i="0" u="none" strike="noStrike" baseline="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 err="1"/>
              <a:t>Bantlar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antialerjik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özellikte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olmalı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ve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kanama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durduktan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sonra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çıkartılmalıdır</a:t>
            </a:r>
            <a:r>
              <a:rPr lang="en-US" sz="1400" b="0" i="0" u="none" strike="noStrike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DC49DB-6EF2-4048-8F24-F214156B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0" y="-104863"/>
            <a:ext cx="10058400" cy="1609344"/>
          </a:xfrm>
        </p:spPr>
        <p:txBody>
          <a:bodyPr>
            <a:normAutofit/>
          </a:bodyPr>
          <a:lstStyle/>
          <a:p>
            <a:r>
              <a:rPr lang="tr-TR" sz="24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24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örneklemesinde sınırlamalar ve önlemler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1CE306-F584-4B02-91CF-F761B46A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0" y="1321266"/>
            <a:ext cx="9905999" cy="51592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örneklemesi, birçoğu daha büyük yanlış test sonuçları riskine yol açabilen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çeşitli dezavantajlarla ilişkilidir.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Bir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örneği,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venüller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arteriyoller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damarlardan bilinmeyen oranlarda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kan içerir.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örnekleri de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interstisyel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intrasellüler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sıvı tarafından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bilinmeyen ölçülerde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kontamine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olabilir. Aslında,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kan, birkaç analiz için yeterli materyali sağlamak amacıyla çoğu zaman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aynı anda ve aynı delme bölgesinden birden fazla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mikrotüpe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örneklenir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örnekleme tekrarlandıkça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interstisyel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veya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intrasellüler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sıvı ile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kontaminasyon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riski artar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Bu tür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çoklu örnekleme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aynı zamanda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hemoliz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pıhtılaşma riskini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 artırır.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Kan analizi sonuçlarını önemli ölçüde değiştirebilen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hemoliz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lipemi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tam kan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numunelerinde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tespit edilemeyebilir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Bu tür numunelerde, delinme bölgesinin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güçlü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 tekrarlayan sıkılması (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'sağılması'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) ve ayrıca numune alındıktan sonra kuvvetli numune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karıştırılması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nedeniyle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hemoliz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meydana gelebilir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Sağım, sadece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hemolize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değil aynı zamanda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hücre dışı sıvı ile numune seyreltmesine de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neden olabileceğinden, test güvenilirliği için tehlikeler arz eder.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60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4C1EF7-35D2-4A35-BCBE-7832EF7F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7781"/>
            <a:ext cx="10058400" cy="1609344"/>
          </a:xfrm>
        </p:spPr>
        <p:txBody>
          <a:bodyPr>
            <a:normAutofit/>
          </a:bodyPr>
          <a:lstStyle/>
          <a:p>
            <a:r>
              <a:rPr lang="tr-TR" sz="2400" dirty="0">
                <a:effectLst/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1- </a:t>
            </a:r>
            <a:r>
              <a:rPr lang="tr-TR" sz="2400" dirty="0" err="1">
                <a:effectLst/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2400" dirty="0">
                <a:effectLst/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kan örneği alınmasının tavsiye edilmediği hastalar ve laboratuvar testleri</a:t>
            </a:r>
            <a:endParaRPr lang="en-US" sz="24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091D25-472E-4146-8916-FEEF87E9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905" y="1403604"/>
            <a:ext cx="10058400" cy="40507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Dehidrate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hastalarda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periferik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dolaşımı zayıf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hastalarda veya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ödemli hastalarda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örnekleme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ÖNERİLMEZ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örnekleme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pıhtılaşma analizi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veya </a:t>
            </a:r>
            <a:r>
              <a:rPr lang="tr-TR" sz="1800" dirty="0">
                <a:ea typeface="SimSun" panose="02010600030101010101" pitchFamily="2" charset="-122"/>
                <a:cs typeface="Arial" panose="020B0604020202020204" pitchFamily="34" charset="0"/>
              </a:rPr>
              <a:t>büyük hacimlerde kan gerektirdiği  için </a:t>
            </a:r>
            <a:r>
              <a:rPr lang="tr-TR" sz="18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eritrosit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sedimantasyon hızı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veya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kan kültürleri 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için 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ÖNERİLMEZ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Tüm bu durumlarda, </a:t>
            </a:r>
            <a:r>
              <a:rPr lang="tr-TR" sz="180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venöz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örneği alınması önerilir.</a:t>
            </a:r>
          </a:p>
          <a:p>
            <a:pPr>
              <a:lnSpc>
                <a:spcPct val="150000"/>
              </a:lnSpc>
            </a:pPr>
            <a:r>
              <a:rPr lang="tr-TR" sz="18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numunelerdeki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potasyum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kalsiyum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konsantrasyonları </a:t>
            </a:r>
            <a:r>
              <a:rPr lang="tr-TR" sz="18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venöz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numunelerindeki değerlerden önemli ölçüde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farklıdır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Bu nedenle,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kandaki bu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analitlerin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konsantrasyonları her zaman </a:t>
            </a:r>
            <a:r>
              <a:rPr lang="tr-TR" sz="18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venöz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örneklemesi ile doğrulanmalıdır.</a:t>
            </a:r>
          </a:p>
          <a:p>
            <a:endParaRPr lang="en-US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5CB5C0D0-DBF9-45E6-8CB3-D048254A26C1}"/>
              </a:ext>
            </a:extLst>
          </p:cNvPr>
          <p:cNvSpPr txBox="1">
            <a:spLocks/>
          </p:cNvSpPr>
          <p:nvPr/>
        </p:nvSpPr>
        <p:spPr>
          <a:xfrm>
            <a:off x="1066800" y="481209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2- </a:t>
            </a:r>
            <a:r>
              <a:rPr lang="tr-TR" sz="2400" dirty="0" err="1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Antikoagülanlı</a:t>
            </a:r>
            <a:r>
              <a:rPr lang="tr-TR" sz="24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mikrotüplerde</a:t>
            </a:r>
            <a:r>
              <a:rPr lang="tr-TR" sz="24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pıhtı bulunan </a:t>
            </a:r>
            <a:r>
              <a:rPr lang="tr-TR" sz="2400" dirty="0" err="1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24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numunelerin reddedilmesi</a:t>
            </a:r>
            <a:endParaRPr lang="en-US" sz="2400" dirty="0">
              <a:latin typeface="+mn-l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CB931D-C229-479E-B7E5-2C38097245A5}"/>
              </a:ext>
            </a:extLst>
          </p:cNvPr>
          <p:cNvSpPr txBox="1"/>
          <p:nvPr/>
        </p:nvSpPr>
        <p:spPr>
          <a:xfrm>
            <a:off x="1178905" y="5984876"/>
            <a:ext cx="8137321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ıhtı oluşumunu önlemek için kan örneğinin alındıktan hemen sonra iyice karıştırılması gerekir.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9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A551AD-10DA-49A9-8718-F33F2C41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85" y="146807"/>
            <a:ext cx="5309722" cy="1478570"/>
          </a:xfrm>
        </p:spPr>
        <p:txBody>
          <a:bodyPr>
            <a:normAutofit/>
          </a:bodyPr>
          <a:lstStyle/>
          <a:p>
            <a:r>
              <a:rPr lang="tr-TR" sz="2400" dirty="0"/>
              <a:t>3- </a:t>
            </a:r>
            <a:r>
              <a:rPr lang="tr-TR" sz="2400" dirty="0" err="1"/>
              <a:t>Kapiller</a:t>
            </a:r>
            <a:r>
              <a:rPr lang="tr-TR" sz="2400" dirty="0"/>
              <a:t> ve </a:t>
            </a:r>
            <a:r>
              <a:rPr lang="tr-TR" sz="2400" dirty="0" err="1"/>
              <a:t>venöz</a:t>
            </a:r>
            <a:r>
              <a:rPr lang="tr-TR" sz="2400" dirty="0"/>
              <a:t> kan örneklerinde </a:t>
            </a:r>
            <a:r>
              <a:rPr lang="tr-TR" sz="2400" dirty="0" err="1"/>
              <a:t>analit</a:t>
            </a:r>
            <a:r>
              <a:rPr lang="tr-TR" sz="2400" dirty="0"/>
              <a:t> konsantrasyonlarındaki farklar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60AC24-70AB-4EAA-8664-71AEAF7F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36" y="1365310"/>
            <a:ext cx="6224122" cy="50753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Glikoz, potasyum, total protein, kalsiyum, elektrolitler, LDH ve AST konsantrasyonlarında klinik olarak önemli farklılıklar rapor edilmiş olmasına rağmen, bunların dışındaki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venöz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sz="18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analit konsantrasyonları arasındaki farklar genellikle küçüktür.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800" dirty="0">
              <a:solidFill>
                <a:srgbClr val="FF0000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800" kern="15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Periferik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yayma 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da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üzerinde en sık yapılan testlerden biridir.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 </a:t>
            </a:r>
            <a:r>
              <a:rPr lang="tr-TR" sz="18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venöz</a:t>
            </a:r>
            <a:r>
              <a:rPr lang="tr-TR" sz="18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örneğinden alınan hücreler arasındaki morfolojik farklılıklar hakkında </a:t>
            </a:r>
            <a:r>
              <a:rPr lang="tr-TR" sz="1800" kern="15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ilgili literatür verisi yoktur.</a:t>
            </a:r>
          </a:p>
          <a:p>
            <a:endParaRPr lang="en-US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DED2B6A9-E6B8-43A9-A3ED-97B8D6C16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61190"/>
              </p:ext>
            </p:extLst>
          </p:nvPr>
        </p:nvGraphicFramePr>
        <p:xfrm>
          <a:off x="6767119" y="235523"/>
          <a:ext cx="4617761" cy="535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987">
                  <a:extLst>
                    <a:ext uri="{9D8B030D-6E8A-4147-A177-3AD203B41FA5}">
                      <a16:colId xmlns:a16="http://schemas.microsoft.com/office/drawing/2014/main" val="2799440982"/>
                    </a:ext>
                  </a:extLst>
                </a:gridCol>
                <a:gridCol w="2626774">
                  <a:extLst>
                    <a:ext uri="{9D8B030D-6E8A-4147-A177-3AD203B41FA5}">
                      <a16:colId xmlns:a16="http://schemas.microsoft.com/office/drawing/2014/main" val="2134772395"/>
                    </a:ext>
                  </a:extLst>
                </a:gridCol>
              </a:tblGrid>
              <a:tr h="600250">
                <a:tc>
                  <a:txBody>
                    <a:bodyPr/>
                    <a:lstStyle/>
                    <a:p>
                      <a:r>
                        <a:rPr lang="tr-TR" sz="1600" dirty="0"/>
                        <a:t>Analit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/>
                        <a:t>Venöz</a:t>
                      </a:r>
                      <a:r>
                        <a:rPr lang="tr-TR" sz="1600" dirty="0"/>
                        <a:t> Kana göre </a:t>
                      </a:r>
                      <a:r>
                        <a:rPr lang="tr-TR" sz="1600" dirty="0" err="1"/>
                        <a:t>Kapiller</a:t>
                      </a:r>
                      <a:r>
                        <a:rPr lang="tr-TR" sz="1600" dirty="0"/>
                        <a:t> Kan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801492"/>
                  </a:ext>
                </a:extLst>
              </a:tr>
              <a:tr h="474441">
                <a:tc>
                  <a:txBody>
                    <a:bodyPr/>
                    <a:lstStyle/>
                    <a:p>
                      <a:r>
                        <a:rPr lang="tr-TR" sz="1600" dirty="0"/>
                        <a:t>Glikoz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Yüksek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64280"/>
                  </a:ext>
                </a:extLst>
              </a:tr>
              <a:tr h="355409">
                <a:tc>
                  <a:txBody>
                    <a:bodyPr/>
                    <a:lstStyle/>
                    <a:p>
                      <a:r>
                        <a:rPr lang="tr-TR" sz="1600" dirty="0"/>
                        <a:t>Potasyum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Düşük, Eşit, Yüksek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36735"/>
                  </a:ext>
                </a:extLst>
              </a:tr>
              <a:tr h="378508">
                <a:tc>
                  <a:txBody>
                    <a:bodyPr/>
                    <a:lstStyle/>
                    <a:p>
                      <a:r>
                        <a:rPr lang="tr-TR" sz="1600" dirty="0"/>
                        <a:t>Total protein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Düşük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06431"/>
                  </a:ext>
                </a:extLst>
              </a:tr>
              <a:tr h="352701">
                <a:tc>
                  <a:txBody>
                    <a:bodyPr/>
                    <a:lstStyle/>
                    <a:p>
                      <a:r>
                        <a:rPr lang="tr-TR" sz="1600" dirty="0"/>
                        <a:t>Kalsiyum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Düşük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056197"/>
                  </a:ext>
                </a:extLst>
              </a:tr>
              <a:tr h="347513">
                <a:tc>
                  <a:txBody>
                    <a:bodyPr/>
                    <a:lstStyle/>
                    <a:p>
                      <a:r>
                        <a:rPr lang="tr-TR" sz="1600" dirty="0"/>
                        <a:t>Elektrolitler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Düşük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9550"/>
                  </a:ext>
                </a:extLst>
              </a:tr>
              <a:tr h="350186">
                <a:tc>
                  <a:txBody>
                    <a:bodyPr/>
                    <a:lstStyle/>
                    <a:p>
                      <a:r>
                        <a:rPr lang="tr-TR" sz="1600" dirty="0"/>
                        <a:t>LDH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Yüksek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08617"/>
                  </a:ext>
                </a:extLst>
              </a:tr>
              <a:tr h="352701">
                <a:tc>
                  <a:txBody>
                    <a:bodyPr/>
                    <a:lstStyle/>
                    <a:p>
                      <a:r>
                        <a:rPr lang="tr-TR" sz="1600" dirty="0"/>
                        <a:t>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Yüksek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68233"/>
                  </a:ext>
                </a:extLst>
              </a:tr>
              <a:tr h="347513">
                <a:tc>
                  <a:txBody>
                    <a:bodyPr/>
                    <a:lstStyle/>
                    <a:p>
                      <a:r>
                        <a:rPr lang="tr-TR" sz="1600" dirty="0" err="1"/>
                        <a:t>Bilirubin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Uyumlu</a:t>
                      </a:r>
                      <a:r>
                        <a:rPr lang="tr-TR" sz="16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98865"/>
                  </a:ext>
                </a:extLst>
              </a:tr>
              <a:tr h="347513">
                <a:tc>
                  <a:txBody>
                    <a:bodyPr/>
                    <a:lstStyle/>
                    <a:p>
                      <a:r>
                        <a:rPr lang="tr-TR" sz="1600" dirty="0"/>
                        <a:t>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40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</a:rPr>
                        <a:t>mIU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/L ‘e kadar uyumlu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66923"/>
                  </a:ext>
                </a:extLst>
              </a:tr>
              <a:tr h="378508">
                <a:tc>
                  <a:txBody>
                    <a:bodyPr/>
                    <a:lstStyle/>
                    <a:p>
                      <a:r>
                        <a:rPr lang="tr-TR" sz="1600" dirty="0" err="1"/>
                        <a:t>Trombosit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Düşük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437714"/>
                  </a:ext>
                </a:extLst>
              </a:tr>
              <a:tr h="600250">
                <a:tc>
                  <a:txBody>
                    <a:bodyPr/>
                    <a:lstStyle/>
                    <a:p>
                      <a:r>
                        <a:rPr lang="tr-TR" sz="1600" dirty="0" err="1"/>
                        <a:t>Hb</a:t>
                      </a:r>
                      <a:r>
                        <a:rPr lang="tr-TR" sz="1600" dirty="0"/>
                        <a:t>, </a:t>
                      </a:r>
                      <a:r>
                        <a:rPr lang="tr-TR" sz="1600" dirty="0" err="1"/>
                        <a:t>Htc</a:t>
                      </a:r>
                      <a:r>
                        <a:rPr lang="tr-TR" sz="1600" dirty="0"/>
                        <a:t>, WBC, RBC</a:t>
                      </a:r>
                    </a:p>
                    <a:p>
                      <a:r>
                        <a:rPr lang="tr-TR" sz="1600" dirty="0"/>
                        <a:t>MCV, MCH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Yüksek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55961"/>
                  </a:ext>
                </a:extLst>
              </a:tr>
              <a:tr h="474441">
                <a:tc>
                  <a:txBody>
                    <a:bodyPr/>
                    <a:lstStyle/>
                    <a:p>
                      <a:r>
                        <a:rPr lang="tr-TR" sz="1600" dirty="0"/>
                        <a:t>MCHC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Düşük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1211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3C3EA102-8CD7-45D0-A5D9-3BDC44870815}"/>
              </a:ext>
            </a:extLst>
          </p:cNvPr>
          <p:cNvSpPr txBox="1"/>
          <p:nvPr/>
        </p:nvSpPr>
        <p:spPr>
          <a:xfrm>
            <a:off x="6767119" y="5595457"/>
            <a:ext cx="4700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solidFill>
                  <a:srgbClr val="FF0000"/>
                </a:solidFill>
              </a:rPr>
              <a:t>*</a:t>
            </a:r>
            <a:r>
              <a:rPr lang="tr-TR" dirty="0"/>
              <a:t> </a:t>
            </a:r>
            <a:r>
              <a:rPr lang="en-US" sz="1400" b="0" i="0" u="none" strike="noStrike" baseline="0" dirty="0">
                <a:solidFill>
                  <a:srgbClr val="58595B"/>
                </a:solidFill>
              </a:rPr>
              <a:t>Bilirubin</a:t>
            </a:r>
            <a:r>
              <a:rPr lang="tr-TR" sz="1400" b="0" i="0" u="none" strike="noStrike" baseline="0" dirty="0">
                <a:solidFill>
                  <a:srgbClr val="58595B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58595B"/>
                </a:solidFill>
              </a:rPr>
              <a:t>düzeyleri</a:t>
            </a:r>
            <a:r>
              <a:rPr lang="en-US" sz="1400" b="0" i="0" u="none" strike="noStrike" baseline="0" dirty="0">
                <a:solidFill>
                  <a:srgbClr val="58595B"/>
                </a:solidFill>
              </a:rPr>
              <a:t> </a:t>
            </a:r>
            <a:r>
              <a:rPr lang="en-US" sz="1400" b="0" i="0" u="none" strike="noStrike" baseline="0" dirty="0">
                <a:solidFill>
                  <a:srgbClr val="FF0000"/>
                </a:solidFill>
              </a:rPr>
              <a:t>14.6 mg/</a:t>
            </a:r>
            <a:r>
              <a:rPr lang="en-US" sz="1400" b="0" i="0" u="none" strike="noStrike" baseline="0" dirty="0" err="1">
                <a:solidFill>
                  <a:srgbClr val="FF0000"/>
                </a:solidFill>
              </a:rPr>
              <a:t>dl’yi</a:t>
            </a:r>
            <a:r>
              <a:rPr lang="en-US" sz="1400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FF0000"/>
                </a:solidFill>
              </a:rPr>
              <a:t>aştığında</a:t>
            </a:r>
            <a:r>
              <a:rPr lang="en-US" sz="1400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tr-TR" sz="1400" b="0" i="0" u="none" strike="noStrike" baseline="0" dirty="0" err="1">
                <a:solidFill>
                  <a:srgbClr val="58595B"/>
                </a:solidFill>
              </a:rPr>
              <a:t>kapiller</a:t>
            </a:r>
            <a:r>
              <a:rPr lang="tr-TR" sz="1400" b="0" i="0" u="none" strike="noStrike" baseline="0" dirty="0">
                <a:solidFill>
                  <a:srgbClr val="58595B"/>
                </a:solidFill>
              </a:rPr>
              <a:t> kan (</a:t>
            </a:r>
            <a:r>
              <a:rPr lang="tr-TR" sz="1400" b="0" i="0" u="none" strike="noStrike" baseline="0" dirty="0" err="1">
                <a:solidFill>
                  <a:srgbClr val="58595B"/>
                </a:solidFill>
              </a:rPr>
              <a:t>hematokrit</a:t>
            </a:r>
            <a:r>
              <a:rPr lang="tr-TR" sz="1400" b="0" i="0" u="none" strike="noStrike" baseline="0" dirty="0">
                <a:solidFill>
                  <a:srgbClr val="58595B"/>
                </a:solidFill>
              </a:rPr>
              <a:t> tüpü ile kimyasal olmayan </a:t>
            </a:r>
            <a:r>
              <a:rPr lang="tr-TR" sz="1400" b="0" i="0" u="none" strike="noStrike" baseline="0" dirty="0" err="1">
                <a:solidFill>
                  <a:srgbClr val="58595B"/>
                </a:solidFill>
              </a:rPr>
              <a:t>fotometrik</a:t>
            </a:r>
            <a:r>
              <a:rPr lang="tr-TR" sz="1400" b="0" i="0" u="none" strike="noStrike" baseline="0" dirty="0">
                <a:solidFill>
                  <a:srgbClr val="58595B"/>
                </a:solidFill>
              </a:rPr>
              <a:t> cihazlarda ölçülen) ile</a:t>
            </a:r>
            <a:r>
              <a:rPr lang="en-US" sz="1400" b="0" i="0" u="none" strike="noStrike" baseline="0" dirty="0">
                <a:solidFill>
                  <a:srgbClr val="58595B"/>
                </a:solidFill>
              </a:rPr>
              <a:t> </a:t>
            </a:r>
            <a:r>
              <a:rPr lang="tr-TR" sz="1400" b="0" i="0" u="none" strike="noStrike" baseline="0" dirty="0" err="1">
                <a:solidFill>
                  <a:srgbClr val="58595B"/>
                </a:solidFill>
              </a:rPr>
              <a:t>venöz</a:t>
            </a:r>
            <a:r>
              <a:rPr lang="tr-TR" sz="1400" b="0" i="0" u="none" strike="noStrike" baseline="0" dirty="0">
                <a:solidFill>
                  <a:srgbClr val="58595B"/>
                </a:solidFill>
              </a:rPr>
              <a:t> kan (standart yöntem) arasındaki uyum bozulur, daha düşük okumalar olur.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747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BBAF53-64C5-4A64-828A-717215E2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99238" cy="1609344"/>
          </a:xfrm>
        </p:spPr>
        <p:txBody>
          <a:bodyPr>
            <a:normAutofit/>
          </a:bodyPr>
          <a:lstStyle/>
          <a:p>
            <a:r>
              <a:rPr lang="tr-TR" sz="2400" dirty="0"/>
              <a:t>4- kan gazı analizindeki sınırlamaları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829AD1-0E45-4A3B-BDE3-44298D62D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Yapılan çalışmalara göre, yalnızca 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asit-baz parametreleri 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ve pCO2) açısından,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kapiller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kanın,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arteriyel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kana klinik olarak kabul edilebilir 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bir alternatif 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olduğu konusunda fikir birliği vardır. </a:t>
            </a:r>
          </a:p>
          <a:p>
            <a:pPr>
              <a:lnSpc>
                <a:spcPct val="150000"/>
              </a:lnSpc>
            </a:pP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Hemen hemen tüm çalışmalar, </a:t>
            </a:r>
            <a:r>
              <a:rPr lang="tr-TR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arteriyel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pO2 değerlerinin 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ortalama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kapiller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pO2 değerlerinden daha 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yüksek olduğunu 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göstermektedir.</a:t>
            </a:r>
          </a:p>
          <a:p>
            <a:pPr>
              <a:lnSpc>
                <a:spcPct val="150000"/>
              </a:lnSpc>
            </a:pP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Kapiller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kan alımından  önce bebeklerin topuğunu ısıtma ritüelinin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kapiller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kanın 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'</a:t>
            </a:r>
            <a:r>
              <a:rPr lang="tr-TR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arteriyel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hale getirilmesinde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' 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etkili olmadığını 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gösteren çalışma sayısı, etkili olduğunu gösterenlerden </a:t>
            </a:r>
            <a:r>
              <a:rPr lang="tr-TR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daha fazladır</a:t>
            </a:r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5294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3C88C2E-DE00-4212-8F92-17C740AED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07" y="112768"/>
            <a:ext cx="9071634" cy="20728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5564EB8-80DD-4495-B93D-E2E747F2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7" y="3180017"/>
            <a:ext cx="8948048" cy="136336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EDD9FD2-1B60-4713-861D-7C0EEC28B51F}"/>
              </a:ext>
            </a:extLst>
          </p:cNvPr>
          <p:cNvSpPr txBox="1"/>
          <p:nvPr/>
        </p:nvSpPr>
        <p:spPr>
          <a:xfrm>
            <a:off x="1419836" y="2181856"/>
            <a:ext cx="83281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 err="1">
                <a:effectLst/>
              </a:rPr>
              <a:t>Vankomisin</a:t>
            </a:r>
            <a:r>
              <a:rPr lang="tr-TR" dirty="0"/>
              <a:t> ve sekiz BMP (</a:t>
            </a:r>
            <a:r>
              <a:rPr lang="tr-TR" dirty="0" err="1"/>
              <a:t>Ca</a:t>
            </a:r>
            <a:r>
              <a:rPr lang="tr-TR" dirty="0"/>
              <a:t>, Cl, </a:t>
            </a:r>
            <a:r>
              <a:rPr lang="tr-TR" dirty="0" err="1"/>
              <a:t>Na</a:t>
            </a:r>
            <a:r>
              <a:rPr lang="tr-TR" dirty="0"/>
              <a:t>, </a:t>
            </a:r>
            <a:r>
              <a:rPr lang="tr-TR" dirty="0" err="1"/>
              <a:t>kreatinin</a:t>
            </a:r>
            <a:r>
              <a:rPr lang="tr-TR" dirty="0"/>
              <a:t>, glikoz , CO</a:t>
            </a:r>
            <a:r>
              <a:rPr lang="tr-TR" baseline="-25000" dirty="0"/>
              <a:t>2</a:t>
            </a:r>
            <a:r>
              <a:rPr lang="tr-TR" dirty="0"/>
              <a:t>, K ve BUN) </a:t>
            </a:r>
            <a:r>
              <a:rPr lang="tr-TR" b="0" i="0" dirty="0" err="1">
                <a:effectLst/>
              </a:rPr>
              <a:t>analitinden</a:t>
            </a:r>
            <a:r>
              <a:rPr lang="tr-TR" b="0" i="0" dirty="0">
                <a:effectLst/>
              </a:rPr>
              <a:t> , CO2 (</a:t>
            </a:r>
            <a:r>
              <a:rPr lang="tr-TR" b="0" i="0" dirty="0" err="1">
                <a:effectLst/>
              </a:rPr>
              <a:t>kapiller</a:t>
            </a:r>
            <a:r>
              <a:rPr lang="tr-TR" b="0" i="0" dirty="0">
                <a:effectLst/>
              </a:rPr>
              <a:t> kanda düşük), K (</a:t>
            </a:r>
            <a:r>
              <a:rPr lang="tr-TR" b="0" i="0" dirty="0" err="1">
                <a:effectLst/>
              </a:rPr>
              <a:t>kapiller</a:t>
            </a:r>
            <a:r>
              <a:rPr lang="tr-TR" b="0" i="0" dirty="0">
                <a:effectLst/>
              </a:rPr>
              <a:t> kanda yüksek) dışında </a:t>
            </a:r>
            <a:r>
              <a:rPr lang="tr-TR" b="0" i="0" dirty="0" err="1">
                <a:effectLst/>
              </a:rPr>
              <a:t>venöz</a:t>
            </a:r>
            <a:r>
              <a:rPr lang="tr-TR" b="0" i="0" dirty="0">
                <a:effectLst/>
              </a:rPr>
              <a:t> ve </a:t>
            </a:r>
            <a:r>
              <a:rPr lang="tr-TR" b="0" i="0" dirty="0" err="1">
                <a:effectLst/>
              </a:rPr>
              <a:t>kapiller</a:t>
            </a:r>
            <a:r>
              <a:rPr lang="tr-TR" b="0" i="0" dirty="0">
                <a:effectLst/>
              </a:rPr>
              <a:t> örnekleme arasında önemli bir fark göstermemiştir.</a:t>
            </a:r>
            <a:endParaRPr lang="en-US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7208F4A-CFF9-4AF2-A0E7-04BD1C88D29B}"/>
              </a:ext>
            </a:extLst>
          </p:cNvPr>
          <p:cNvSpPr txBox="1"/>
          <p:nvPr/>
        </p:nvSpPr>
        <p:spPr>
          <a:xfrm>
            <a:off x="71306" y="4571307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/>
              <a:t>Bu çalışma </a:t>
            </a:r>
            <a:r>
              <a:rPr lang="tr-TR" sz="1800" dirty="0" err="1"/>
              <a:t>kapiller</a:t>
            </a:r>
            <a:r>
              <a:rPr lang="tr-TR" sz="1800" dirty="0"/>
              <a:t> örneklemede, </a:t>
            </a:r>
            <a:r>
              <a:rPr lang="tr-TR" sz="1800" dirty="0" err="1"/>
              <a:t>venöz</a:t>
            </a:r>
            <a:r>
              <a:rPr lang="tr-TR" sz="1800" dirty="0"/>
              <a:t> örneklemeye göre anlamlı düzeyde preanalitik hata riski olduğunu ortaya koymuştur.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8C87C96-6978-4604-A0D2-BFAA3ABF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92" y="5494638"/>
            <a:ext cx="4481932" cy="136336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FA931AE-32DD-45FA-BE5B-11FD9629E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725" y="5327819"/>
            <a:ext cx="4272558" cy="153018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60E05361-FC98-4E08-9EA9-3CB43D66E7BB}"/>
              </a:ext>
            </a:extLst>
          </p:cNvPr>
          <p:cNvSpPr txBox="1"/>
          <p:nvPr/>
        </p:nvSpPr>
        <p:spPr>
          <a:xfrm>
            <a:off x="6097398" y="4519928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ea typeface="SimSun" panose="02010600030101010101" pitchFamily="2" charset="-122"/>
              </a:rPr>
              <a:t>Yine bu çalışmaya göre, birden fazla tüpe örneklemenin de hem </a:t>
            </a:r>
            <a:r>
              <a:rPr lang="tr-TR" dirty="0" err="1">
                <a:ea typeface="SimSun" panose="02010600030101010101" pitchFamily="2" charset="-122"/>
              </a:rPr>
              <a:t>kapiller</a:t>
            </a:r>
            <a:r>
              <a:rPr lang="tr-TR" dirty="0">
                <a:ea typeface="SimSun" panose="02010600030101010101" pitchFamily="2" charset="-122"/>
              </a:rPr>
              <a:t> hem de </a:t>
            </a:r>
            <a:r>
              <a:rPr lang="tr-TR" dirty="0" err="1">
                <a:ea typeface="SimSun" panose="02010600030101010101" pitchFamily="2" charset="-122"/>
              </a:rPr>
              <a:t>venöz</a:t>
            </a:r>
            <a:r>
              <a:rPr lang="tr-TR" dirty="0">
                <a:ea typeface="SimSun" panose="02010600030101010101" pitchFamily="2" charset="-122"/>
              </a:rPr>
              <a:t> örnekleme açısından PAE riskini arttırdığı ortaya çıkmıştır.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72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53C363-BF26-4E21-AD8E-A903FE4B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olarak , 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A8D67-B1B1-4A86-AD70-ACAD296E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230123" cy="46317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Kapiller</a:t>
            </a:r>
            <a:r>
              <a:rPr lang="tr-TR" dirty="0"/>
              <a:t> kan örneği kullanımında preanalitik evre için, </a:t>
            </a:r>
            <a:r>
              <a:rPr lang="tr-TR" dirty="0">
                <a:solidFill>
                  <a:srgbClr val="FF0000"/>
                </a:solidFill>
              </a:rPr>
              <a:t>hangi hastadan, hangi bölgeden, hangi test </a:t>
            </a:r>
            <a:r>
              <a:rPr lang="tr-TR" dirty="0"/>
              <a:t>için </a:t>
            </a:r>
            <a:r>
              <a:rPr lang="tr-TR" dirty="0">
                <a:solidFill>
                  <a:srgbClr val="FF0000"/>
                </a:solidFill>
              </a:rPr>
              <a:t>nasıl</a:t>
            </a:r>
            <a:r>
              <a:rPr lang="tr-TR" dirty="0"/>
              <a:t> örnek alınacağı çok önemlidir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Kapiller</a:t>
            </a:r>
            <a:r>
              <a:rPr lang="tr-TR" dirty="0"/>
              <a:t> kan örneklerinin alınması her ne kadar kolay bir yöntem gibi </a:t>
            </a:r>
            <a:r>
              <a:rPr lang="tr-TR" dirty="0" err="1"/>
              <a:t>görünsede</a:t>
            </a:r>
            <a:r>
              <a:rPr lang="tr-TR" dirty="0"/>
              <a:t>, </a:t>
            </a:r>
            <a:r>
              <a:rPr lang="tr-TR" dirty="0" err="1"/>
              <a:t>venöz</a:t>
            </a:r>
            <a:r>
              <a:rPr lang="tr-TR" dirty="0"/>
              <a:t> kan örneği alınmasına göre </a:t>
            </a:r>
            <a:r>
              <a:rPr lang="tr-TR" dirty="0">
                <a:solidFill>
                  <a:srgbClr val="FF0000"/>
                </a:solidFill>
              </a:rPr>
              <a:t>yüksek bir beceri 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dikkat</a:t>
            </a:r>
            <a:r>
              <a:rPr lang="tr-TR" dirty="0"/>
              <a:t> gerektirir.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Bu sebepten mevcut, bu standartlar sağlık çalışanlarına </a:t>
            </a:r>
            <a:r>
              <a:rPr lang="tr-TR" dirty="0">
                <a:solidFill>
                  <a:srgbClr val="FF0000"/>
                </a:solidFill>
              </a:rPr>
              <a:t>düzenli eğitimler </a:t>
            </a:r>
            <a:r>
              <a:rPr lang="tr-TR" dirty="0"/>
              <a:t>ile anlatılmalıdır.  Bu şekilde sağlık çalışanları arasında </a:t>
            </a:r>
            <a:r>
              <a:rPr lang="tr-TR" dirty="0" err="1">
                <a:solidFill>
                  <a:srgbClr val="FF0000"/>
                </a:solidFill>
              </a:rPr>
              <a:t>harmonizasyon</a:t>
            </a:r>
            <a:r>
              <a:rPr lang="tr-TR" dirty="0"/>
              <a:t> sağlanacaktır.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Doğru yöntemle alınan </a:t>
            </a:r>
            <a:r>
              <a:rPr lang="tr-TR" dirty="0" err="1"/>
              <a:t>kapiller</a:t>
            </a:r>
            <a:r>
              <a:rPr lang="tr-TR" dirty="0"/>
              <a:t> kan örneği,  hastanın fiziksel </a:t>
            </a:r>
            <a:r>
              <a:rPr lang="tr-TR" dirty="0">
                <a:solidFill>
                  <a:srgbClr val="FF0000"/>
                </a:solidFill>
              </a:rPr>
              <a:t>güvenliğini</a:t>
            </a:r>
            <a:r>
              <a:rPr lang="tr-TR" dirty="0"/>
              <a:t> koruyacak, </a:t>
            </a:r>
            <a:r>
              <a:rPr lang="tr-TR" dirty="0">
                <a:solidFill>
                  <a:srgbClr val="FF0000"/>
                </a:solidFill>
              </a:rPr>
              <a:t>hasta memnuniyetini </a:t>
            </a:r>
            <a:r>
              <a:rPr lang="tr-TR" dirty="0"/>
              <a:t>artıracak ve en önemli nokta ise  hastanın </a:t>
            </a:r>
            <a:r>
              <a:rPr lang="tr-TR" dirty="0">
                <a:solidFill>
                  <a:srgbClr val="FF0000"/>
                </a:solidFill>
              </a:rPr>
              <a:t>klinik durumunu en iyi </a:t>
            </a:r>
            <a:r>
              <a:rPr lang="tr-TR" dirty="0"/>
              <a:t>yansıtacaktır.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43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1E290D-6820-4BC0-B0A0-B9E019C4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8783"/>
            <a:ext cx="10058400" cy="656438"/>
          </a:xfrm>
        </p:spPr>
        <p:txBody>
          <a:bodyPr>
            <a:normAutofit/>
          </a:bodyPr>
          <a:lstStyle/>
          <a:p>
            <a:r>
              <a:rPr lang="tr-TR" sz="2400" dirty="0"/>
              <a:t>kaynaklar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8EED99-5423-41B1-B5B2-2D443885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902" y="1243668"/>
            <a:ext cx="10058400" cy="6197368"/>
          </a:xfrm>
        </p:spPr>
        <p:txBody>
          <a:bodyPr>
            <a:noAutofit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400" kern="1200" dirty="0"/>
              <a:t>Collection of Capillary Blood Specimens’</a:t>
            </a:r>
            <a:r>
              <a:rPr lang="tr-TR" sz="1400" kern="1200" dirty="0"/>
              <a:t> 7 </a:t>
            </a:r>
            <a:r>
              <a:rPr lang="tr-TR" sz="1400" kern="1200" dirty="0" err="1"/>
              <a:t>th</a:t>
            </a:r>
            <a:r>
              <a:rPr lang="tr-TR" sz="1400" kern="1200" dirty="0"/>
              <a:t> Edition </a:t>
            </a:r>
            <a:r>
              <a:rPr lang="en-US" sz="1400" kern="1200" dirty="0"/>
              <a:t>(CLSI GP42)</a:t>
            </a:r>
            <a:endParaRPr lang="tr-TR" sz="1400" kern="1200" dirty="0"/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Kan </a:t>
            </a:r>
            <a:r>
              <a:rPr lang="en-US" sz="1400" dirty="0" err="1">
                <a:ea typeface="SimSun" panose="02010600030101010101" pitchFamily="2" charset="-122"/>
                <a:cs typeface="Arial" panose="020B0604020202020204" pitchFamily="34" charset="0"/>
              </a:rPr>
              <a:t>Gazı</a:t>
            </a: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, pH </a:t>
            </a:r>
            <a:r>
              <a:rPr lang="en-US" sz="1400" dirty="0" err="1">
                <a:ea typeface="SimSun" panose="02010600030101010101" pitchFamily="2" charset="-122"/>
                <a:cs typeface="Arial" panose="020B0604020202020204" pitchFamily="34" charset="0"/>
              </a:rPr>
              <a:t>ve</a:t>
            </a: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ea typeface="SimSun" panose="02010600030101010101" pitchFamily="2" charset="-122"/>
                <a:cs typeface="Arial" panose="020B0604020202020204" pitchFamily="34" charset="0"/>
              </a:rPr>
              <a:t>İlişkili</a:t>
            </a: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ea typeface="SimSun" panose="02010600030101010101" pitchFamily="2" charset="-122"/>
                <a:cs typeface="Arial" panose="020B0604020202020204" pitchFamily="34" charset="0"/>
              </a:rPr>
              <a:t>Diğer</a:t>
            </a: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ea typeface="SimSun" panose="02010600030101010101" pitchFamily="2" charset="-122"/>
                <a:cs typeface="Arial" panose="020B0604020202020204" pitchFamily="34" charset="0"/>
              </a:rPr>
              <a:t>Ölçümlerde</a:t>
            </a: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  Preanalitik </a:t>
            </a:r>
            <a:r>
              <a:rPr lang="en-US" sz="1400" dirty="0" err="1">
                <a:ea typeface="SimSun" panose="02010600030101010101" pitchFamily="2" charset="-122"/>
                <a:cs typeface="Arial" panose="020B0604020202020204" pitchFamily="34" charset="0"/>
              </a:rPr>
              <a:t>Evre</a:t>
            </a: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dirty="0" err="1">
                <a:ea typeface="SimSun" panose="02010600030101010101" pitchFamily="2" charset="-122"/>
                <a:cs typeface="Arial" panose="020B0604020202020204" pitchFamily="34" charset="0"/>
              </a:rPr>
              <a:t>Kılavuzu</a:t>
            </a:r>
            <a:r>
              <a:rPr lang="en-US" sz="1400" dirty="0"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TBD</a:t>
            </a:r>
            <a:endParaRPr lang="en-US" sz="1400" kern="1200" dirty="0"/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dirty="0" err="1"/>
              <a:t>Yenidoğan</a:t>
            </a:r>
            <a:r>
              <a:rPr lang="tr-TR" sz="1400" dirty="0"/>
              <a:t> Sarılıklarında Yaklaşım, Tanı, Tedavi ve İzlem Rehberi- Türk </a:t>
            </a:r>
            <a:r>
              <a:rPr lang="tr-TR" sz="1400" dirty="0" err="1"/>
              <a:t>Neonatoloji</a:t>
            </a:r>
            <a:r>
              <a:rPr lang="tr-TR" sz="1400" dirty="0"/>
              <a:t> Derneği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dirty="0" err="1"/>
              <a:t>Pokrovska</a:t>
            </a:r>
            <a:r>
              <a:rPr lang="tr-TR" sz="1400" dirty="0"/>
              <a:t> T, et al. </a:t>
            </a:r>
            <a:r>
              <a:rPr lang="en-US" sz="1400" dirty="0"/>
              <a:t>How well does the capillary thyroid-stimulating hormone test for newborn thyroid screening predict the venous free thyroxine level? </a:t>
            </a:r>
            <a:r>
              <a:rPr lang="tr-TR" sz="1400" dirty="0" err="1"/>
              <a:t>Arch</a:t>
            </a:r>
            <a:r>
              <a:rPr lang="tr-TR" sz="1400" dirty="0"/>
              <a:t> </a:t>
            </a:r>
            <a:r>
              <a:rPr lang="tr-TR" sz="1400" dirty="0" err="1"/>
              <a:t>Dis</a:t>
            </a:r>
            <a:r>
              <a:rPr lang="tr-TR" sz="1400" dirty="0"/>
              <a:t> Child 2016;101:539–545. doi:10.1136/archdischild-2015-309529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dirty="0" err="1"/>
              <a:t>Grohmann</a:t>
            </a:r>
            <a:r>
              <a:rPr lang="tr-TR" sz="1400" dirty="0"/>
              <a:t>, et al.</a:t>
            </a:r>
            <a:r>
              <a:rPr lang="en-US" sz="1400" dirty="0"/>
              <a:t> Bilirubin Measurement for Neonates: Comparison of 9 Frequently Used Methods</a:t>
            </a:r>
            <a:r>
              <a:rPr lang="tr-TR" sz="1400" dirty="0"/>
              <a:t> </a:t>
            </a:r>
            <a:r>
              <a:rPr lang="en-US" sz="1400" dirty="0"/>
              <a:t>PEDIATRICS Volume 117, Number 4, April 2006</a:t>
            </a:r>
            <a:endParaRPr lang="tr-TR" sz="1400" dirty="0"/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tr-TR" sz="1400" b="0" i="0" dirty="0" err="1">
                <a:solidFill>
                  <a:srgbClr val="212121"/>
                </a:solidFill>
                <a:effectLst/>
              </a:rPr>
              <a:t>Leslie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GI,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Philips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JB 3rd,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Cassady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G.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Capillary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and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venous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bilirubin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values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.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Are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they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really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different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?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Am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J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Dis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 Child. 1987 Nov;141(11):1199-200. </a:t>
            </a:r>
            <a:r>
              <a:rPr lang="tr-TR" sz="14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tr-TR" sz="1400" b="0" i="0" dirty="0">
                <a:solidFill>
                  <a:srgbClr val="212121"/>
                </a:solidFill>
                <a:effectLst/>
              </a:rPr>
              <a:t>: 10.1001/archpedi.1987.04460110069024. PMID: 3673971.</a:t>
            </a:r>
          </a:p>
          <a:p>
            <a:pPr marL="342900" indent="-342900" algn="l">
              <a:lnSpc>
                <a:spcPct val="170000"/>
              </a:lnSpc>
              <a:buFont typeface="+mj-lt"/>
              <a:buAutoNum type="arabicPeriod"/>
            </a:pPr>
            <a:r>
              <a:rPr lang="en-US" sz="1400" i="0" u="none" strike="noStrike" baseline="0" dirty="0" err="1"/>
              <a:t>Krleza</a:t>
            </a:r>
            <a:r>
              <a:rPr lang="tr-TR" sz="1400" i="0" u="none" strike="noStrike" baseline="0" dirty="0"/>
              <a:t>,</a:t>
            </a:r>
            <a:r>
              <a:rPr lang="en-US" sz="1400" i="0" u="none" strike="noStrike" baseline="0" dirty="0"/>
              <a:t> </a:t>
            </a:r>
            <a:r>
              <a:rPr lang="tr-TR" sz="1400" i="0" u="none" strike="noStrike" baseline="0" dirty="0"/>
              <a:t>et al. </a:t>
            </a:r>
            <a:r>
              <a:rPr lang="en-US" sz="1400" i="0" u="none" strike="noStrike" baseline="0" dirty="0"/>
              <a:t>Capillary blood sampling: national recommendations on behalf of the Croatian</a:t>
            </a:r>
            <a:r>
              <a:rPr lang="tr-TR" sz="1400" i="0" u="none" strike="noStrike" baseline="0" dirty="0"/>
              <a:t> </a:t>
            </a:r>
            <a:r>
              <a:rPr lang="en-US" sz="1400" i="0" u="none" strike="noStrike" baseline="0" dirty="0"/>
              <a:t>Society of Medical Biochemistry and Laboratory Medicine </a:t>
            </a:r>
            <a:r>
              <a:rPr lang="en-US" sz="1400" i="1" u="none" strike="noStrike" baseline="0" dirty="0" err="1"/>
              <a:t>Biochemia</a:t>
            </a:r>
            <a:r>
              <a:rPr lang="en-US" sz="1400" i="1" u="none" strike="noStrike" baseline="0" dirty="0"/>
              <a:t> Medica 2015;25(3):335–58</a:t>
            </a:r>
            <a:endParaRPr lang="tr-TR" sz="1400" i="1" u="none" strike="noStrike" baseline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Chris Higgins: Capillary blood gases - to arterialize or not</a:t>
            </a:r>
            <a:r>
              <a:rPr lang="tr-TR" sz="1400" dirty="0">
                <a:solidFill>
                  <a:srgbClr val="000000"/>
                </a:solidFill>
              </a:rPr>
              <a:t>. </a:t>
            </a:r>
            <a:r>
              <a:rPr lang="en-US" sz="1400" i="0" u="none" strike="noStrike" baseline="0" dirty="0">
                <a:solidFill>
                  <a:srgbClr val="000000"/>
                </a:solidFill>
              </a:rPr>
              <a:t>Article downloaded from acutecaretesting.org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7903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E033FFF-7842-424E-9509-DA6EB349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23" y="292392"/>
            <a:ext cx="6018339" cy="5478847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B4463400-5E59-4F48-B76C-DBE230F5DEF5}"/>
              </a:ext>
            </a:extLst>
          </p:cNvPr>
          <p:cNvSpPr/>
          <p:nvPr/>
        </p:nvSpPr>
        <p:spPr>
          <a:xfrm>
            <a:off x="2372926" y="5892338"/>
            <a:ext cx="7031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87912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6FF7EE-778A-4EB9-B7E5-1695F200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910" y="1469310"/>
            <a:ext cx="3858426" cy="3541714"/>
          </a:xfrm>
        </p:spPr>
        <p:txBody>
          <a:bodyPr/>
          <a:lstStyle/>
          <a:p>
            <a:r>
              <a:rPr lang="tr-TR" dirty="0" err="1"/>
              <a:t>K</a:t>
            </a:r>
            <a:r>
              <a:rPr lang="tr-TR" b="0" i="0" dirty="0" err="1">
                <a:effectLst/>
              </a:rPr>
              <a:t>apiller</a:t>
            </a:r>
            <a:r>
              <a:rPr lang="tr-TR" b="0" i="0" dirty="0">
                <a:effectLst/>
              </a:rPr>
              <a:t> yataklar –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tek </a:t>
            </a:r>
            <a:r>
              <a:rPr lang="tr-TR" b="0" i="0" dirty="0" err="1">
                <a:solidFill>
                  <a:srgbClr val="FF0000"/>
                </a:solidFill>
                <a:effectLst/>
              </a:rPr>
              <a:t>metarterioleden</a:t>
            </a:r>
            <a:r>
              <a:rPr lang="tr-TR" b="0" i="0" dirty="0">
                <a:solidFill>
                  <a:srgbClr val="FF0000"/>
                </a:solidFill>
                <a:effectLst/>
              </a:rPr>
              <a:t> kaynaklanır 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D7AFE78-9651-4BD8-8DD2-458CD529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16" y="618518"/>
            <a:ext cx="72136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E9A5CED-29B9-4486-B9C3-DBBB5C6A7937}"/>
              </a:ext>
            </a:extLst>
          </p:cNvPr>
          <p:cNvSpPr txBox="1"/>
          <p:nvPr/>
        </p:nvSpPr>
        <p:spPr>
          <a:xfrm>
            <a:off x="1467513" y="2640002"/>
            <a:ext cx="3305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0" i="0" dirty="0" err="1">
                <a:effectLst/>
              </a:rPr>
              <a:t>Vazomotion</a:t>
            </a:r>
            <a:r>
              <a:rPr lang="tr-TR" b="0" i="0" dirty="0">
                <a:effectLst/>
              </a:rPr>
              <a:t> - aralıklı kasılma ve gevşeme</a:t>
            </a:r>
          </a:p>
          <a:p>
            <a:endParaRPr lang="tr-TR" b="0" i="0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 Geçiş kanalı – </a:t>
            </a:r>
            <a:r>
              <a:rPr lang="tr-TR" b="0" i="0" dirty="0" err="1">
                <a:effectLst/>
              </a:rPr>
              <a:t>kapiller</a:t>
            </a:r>
            <a:r>
              <a:rPr lang="tr-TR" b="0" i="0" dirty="0">
                <a:effectLst/>
              </a:rPr>
              <a:t> yatağı atlar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F68D96-9F79-4126-88AB-D591956C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işlev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9C3F6F-3FEB-4958-868B-3D1942D48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680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Seçici geçirgenlik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O</a:t>
            </a:r>
            <a:r>
              <a:rPr lang="tr-TR" baseline="-25000" dirty="0">
                <a:solidFill>
                  <a:srgbClr val="FF0000"/>
                </a:solidFill>
              </a:rPr>
              <a:t>2</a:t>
            </a:r>
            <a:r>
              <a:rPr lang="tr-TR" dirty="0">
                <a:solidFill>
                  <a:srgbClr val="FF0000"/>
                </a:solidFill>
              </a:rPr>
              <a:t>, CO</a:t>
            </a:r>
            <a:r>
              <a:rPr lang="tr-TR" baseline="-25000" dirty="0">
                <a:solidFill>
                  <a:srgbClr val="FF0000"/>
                </a:solidFill>
              </a:rPr>
              <a:t>2</a:t>
            </a:r>
            <a:r>
              <a:rPr lang="tr-TR" dirty="0">
                <a:solidFill>
                  <a:srgbClr val="FF0000"/>
                </a:solidFill>
              </a:rPr>
              <a:t> ve glikoz</a:t>
            </a:r>
            <a:r>
              <a:rPr lang="tr-TR" dirty="0"/>
              <a:t>, gibi küçük </a:t>
            </a:r>
            <a:r>
              <a:rPr lang="tr-TR" dirty="0" err="1"/>
              <a:t>hidrofilik</a:t>
            </a:r>
            <a:r>
              <a:rPr lang="tr-TR" dirty="0"/>
              <a:t> ve </a:t>
            </a:r>
            <a:r>
              <a:rPr lang="tr-TR" dirty="0" err="1"/>
              <a:t>hidrofobik</a:t>
            </a:r>
            <a:r>
              <a:rPr lang="tr-TR" dirty="0"/>
              <a:t> moleküller </a:t>
            </a:r>
            <a:r>
              <a:rPr lang="tr-TR" dirty="0" err="1">
                <a:solidFill>
                  <a:srgbClr val="FF0000"/>
                </a:solidFill>
              </a:rPr>
              <a:t>diffüzyonla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geçer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 Su </a:t>
            </a:r>
            <a:r>
              <a:rPr lang="tr-TR" dirty="0"/>
              <a:t>ve diğer yaklaşık </a:t>
            </a:r>
            <a:r>
              <a:rPr lang="tr-TR" dirty="0">
                <a:solidFill>
                  <a:srgbClr val="FF0000"/>
                </a:solidFill>
              </a:rPr>
              <a:t>1,5 </a:t>
            </a:r>
            <a:r>
              <a:rPr lang="tr-TR" dirty="0" err="1">
                <a:solidFill>
                  <a:srgbClr val="FF0000"/>
                </a:solidFill>
              </a:rPr>
              <a:t>nm</a:t>
            </a:r>
            <a:r>
              <a:rPr lang="tr-TR" dirty="0">
                <a:solidFill>
                  <a:srgbClr val="FF0000"/>
                </a:solidFill>
              </a:rPr>
              <a:t> çaplı </a:t>
            </a:r>
            <a:r>
              <a:rPr lang="tr-TR" dirty="0" err="1">
                <a:solidFill>
                  <a:srgbClr val="FF0000"/>
                </a:solidFill>
              </a:rPr>
              <a:t>hidrofilik</a:t>
            </a:r>
            <a:r>
              <a:rPr lang="tr-TR" dirty="0">
                <a:solidFill>
                  <a:srgbClr val="FF0000"/>
                </a:solidFill>
              </a:rPr>
              <a:t> moleküller hücreler arası bağlantılardan </a:t>
            </a:r>
            <a:r>
              <a:rPr lang="tr-TR" dirty="0" err="1">
                <a:solidFill>
                  <a:srgbClr val="FF0000"/>
                </a:solidFill>
              </a:rPr>
              <a:t>diffüze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olur (</a:t>
            </a:r>
            <a:r>
              <a:rPr lang="tr-TR" dirty="0" err="1"/>
              <a:t>paraselüler</a:t>
            </a:r>
            <a:r>
              <a:rPr lang="tr-TR" dirty="0"/>
              <a:t> yol)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Suda eriyen 11 </a:t>
            </a:r>
            <a:r>
              <a:rPr lang="tr-TR" dirty="0" err="1">
                <a:solidFill>
                  <a:srgbClr val="FF0000"/>
                </a:solidFill>
              </a:rPr>
              <a:t>nm’den</a:t>
            </a:r>
            <a:r>
              <a:rPr lang="tr-TR" dirty="0">
                <a:solidFill>
                  <a:srgbClr val="FF0000"/>
                </a:solidFill>
              </a:rPr>
              <a:t> büyük</a:t>
            </a:r>
            <a:r>
              <a:rPr lang="tr-TR" dirty="0"/>
              <a:t> moleküller </a:t>
            </a:r>
            <a:r>
              <a:rPr lang="tr-TR" dirty="0" err="1">
                <a:solidFill>
                  <a:srgbClr val="FF0000"/>
                </a:solidFill>
              </a:rPr>
              <a:t>transitosiz</a:t>
            </a:r>
            <a:r>
              <a:rPr lang="tr-TR" dirty="0"/>
              <a:t> yoluyla geçer</a:t>
            </a:r>
            <a:endParaRPr lang="tr-TR" b="0" i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FF0000"/>
                </a:solidFill>
              </a:rPr>
              <a:t>Metabolik</a:t>
            </a:r>
            <a:r>
              <a:rPr lang="tr-TR" dirty="0">
                <a:solidFill>
                  <a:srgbClr val="FF0000"/>
                </a:solidFill>
              </a:rPr>
              <a:t> fonksiyonlar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Vazoaktif</a:t>
            </a:r>
            <a:r>
              <a:rPr lang="tr-TR" dirty="0"/>
              <a:t> faktörlerin yapımı: </a:t>
            </a:r>
            <a:r>
              <a:rPr lang="tr-TR" dirty="0" err="1">
                <a:solidFill>
                  <a:srgbClr val="FF0000"/>
                </a:solidFill>
              </a:rPr>
              <a:t>Vasküler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tonusu</a:t>
            </a:r>
            <a:r>
              <a:rPr lang="tr-TR" dirty="0">
                <a:solidFill>
                  <a:srgbClr val="FF0000"/>
                </a:solidFill>
              </a:rPr>
              <a:t> ayarlar </a:t>
            </a:r>
            <a:r>
              <a:rPr lang="tr-TR" dirty="0"/>
              <a:t>(</a:t>
            </a:r>
            <a:r>
              <a:rPr lang="tr-TR" dirty="0" err="1"/>
              <a:t>Endotelin</a:t>
            </a:r>
            <a:r>
              <a:rPr lang="tr-TR" dirty="0"/>
              <a:t>, ACE (</a:t>
            </a:r>
            <a:r>
              <a:rPr lang="tr-TR" dirty="0" err="1"/>
              <a:t>vazokonstrüktör</a:t>
            </a:r>
            <a:r>
              <a:rPr lang="tr-TR" dirty="0"/>
              <a:t>), NO/EDRF, </a:t>
            </a:r>
            <a:r>
              <a:rPr lang="tr-TR" dirty="0" err="1"/>
              <a:t>prostosiklin</a:t>
            </a:r>
            <a:r>
              <a:rPr lang="tr-TR" dirty="0"/>
              <a:t> (</a:t>
            </a:r>
            <a:r>
              <a:rPr lang="tr-TR" dirty="0" err="1"/>
              <a:t>Vazodilatatör</a:t>
            </a:r>
            <a:r>
              <a:rPr lang="tr-TR" dirty="0"/>
              <a:t>))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İnflamasyon ve </a:t>
            </a:r>
            <a:r>
              <a:rPr lang="tr-TR" dirty="0" err="1">
                <a:solidFill>
                  <a:srgbClr val="FF0000"/>
                </a:solidFill>
              </a:rPr>
              <a:t>immünitenin</a:t>
            </a:r>
            <a:r>
              <a:rPr lang="tr-TR" dirty="0">
                <a:solidFill>
                  <a:srgbClr val="FF0000"/>
                </a:solidFill>
              </a:rPr>
              <a:t> düzenlenmesi</a:t>
            </a:r>
            <a:r>
              <a:rPr lang="tr-TR" dirty="0"/>
              <a:t>: IL-1, IL-6..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</a:rPr>
              <a:t>Lipoliz</a:t>
            </a:r>
            <a:r>
              <a:rPr lang="tr-TR" dirty="0"/>
              <a:t>: </a:t>
            </a:r>
            <a:r>
              <a:rPr lang="tr-TR" dirty="0" err="1"/>
              <a:t>Lipoprotein</a:t>
            </a:r>
            <a:r>
              <a:rPr lang="tr-TR" dirty="0"/>
              <a:t> </a:t>
            </a:r>
            <a:r>
              <a:rPr lang="tr-TR" dirty="0" err="1"/>
              <a:t>Lipaz</a:t>
            </a:r>
            <a:r>
              <a:rPr lang="tr-TR" dirty="0"/>
              <a:t> ile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059D2E-B704-4E36-AA50-42DDC6C6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44" y="1"/>
            <a:ext cx="3518256" cy="24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0CAE74-537D-47A3-AA01-05ADFBA7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7E0D00-1CB5-442E-BE4E-AFB3945E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Pıhtılaşma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</a:rPr>
              <a:t>Antikoagulan</a:t>
            </a:r>
            <a:r>
              <a:rPr lang="tr-TR" dirty="0">
                <a:solidFill>
                  <a:srgbClr val="FF0000"/>
                </a:solidFill>
              </a:rPr>
              <a:t> moleküller</a:t>
            </a:r>
            <a:r>
              <a:rPr lang="tr-TR" dirty="0"/>
              <a:t>: </a:t>
            </a:r>
            <a:r>
              <a:rPr lang="tr-TR" dirty="0" err="1"/>
              <a:t>prostasiklin</a:t>
            </a:r>
            <a:r>
              <a:rPr lang="tr-TR" dirty="0"/>
              <a:t>, </a:t>
            </a:r>
            <a:r>
              <a:rPr lang="tr-TR" dirty="0" err="1"/>
              <a:t>trombomodulin</a:t>
            </a:r>
            <a:r>
              <a:rPr lang="tr-TR" dirty="0"/>
              <a:t>, </a:t>
            </a:r>
            <a:r>
              <a:rPr lang="tr-TR" dirty="0" err="1"/>
              <a:t>plazminojen</a:t>
            </a:r>
            <a:r>
              <a:rPr lang="tr-TR" dirty="0"/>
              <a:t> </a:t>
            </a:r>
            <a:r>
              <a:rPr lang="tr-TR" dirty="0" err="1"/>
              <a:t>aktivatörü</a:t>
            </a:r>
            <a:r>
              <a:rPr lang="tr-TR" dirty="0"/>
              <a:t>, </a:t>
            </a:r>
            <a:r>
              <a:rPr lang="tr-TR" dirty="0" err="1"/>
              <a:t>heparin</a:t>
            </a:r>
            <a:r>
              <a:rPr lang="tr-TR" dirty="0"/>
              <a:t>-benzeri moleküller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</a:rPr>
              <a:t>Protrombotik</a:t>
            </a:r>
            <a:r>
              <a:rPr lang="tr-TR" dirty="0">
                <a:solidFill>
                  <a:srgbClr val="FF0000"/>
                </a:solidFill>
              </a:rPr>
              <a:t> moleküller</a:t>
            </a:r>
            <a:r>
              <a:rPr lang="tr-TR" dirty="0"/>
              <a:t>: faktör VIII, </a:t>
            </a:r>
            <a:r>
              <a:rPr lang="tr-TR" dirty="0" err="1"/>
              <a:t>plazminojen</a:t>
            </a:r>
            <a:r>
              <a:rPr lang="tr-TR" dirty="0"/>
              <a:t> </a:t>
            </a:r>
            <a:r>
              <a:rPr lang="tr-TR" dirty="0" err="1"/>
              <a:t>aktivatör</a:t>
            </a:r>
            <a:r>
              <a:rPr lang="tr-TR" dirty="0"/>
              <a:t> inhibitörü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</a:rPr>
              <a:t>Weibel</a:t>
            </a:r>
            <a:r>
              <a:rPr lang="tr-TR" dirty="0">
                <a:solidFill>
                  <a:srgbClr val="FF0000"/>
                </a:solidFill>
              </a:rPr>
              <a:t>- </a:t>
            </a:r>
            <a:r>
              <a:rPr lang="tr-TR" dirty="0" err="1">
                <a:solidFill>
                  <a:srgbClr val="FF0000"/>
                </a:solidFill>
              </a:rPr>
              <a:t>Palade</a:t>
            </a:r>
            <a:r>
              <a:rPr lang="tr-TR" dirty="0">
                <a:solidFill>
                  <a:srgbClr val="FF0000"/>
                </a:solidFill>
              </a:rPr>
              <a:t> Granülleri</a:t>
            </a:r>
            <a:r>
              <a:rPr lang="tr-TR" dirty="0"/>
              <a:t>- </a:t>
            </a:r>
            <a:r>
              <a:rPr lang="tr-TR" dirty="0" err="1"/>
              <a:t>Endotelde</a:t>
            </a:r>
            <a:r>
              <a:rPr lang="tr-TR" dirty="0"/>
              <a:t> çubuk şeklinde gözlenir. Pıhtılaşmada önemli olan </a:t>
            </a:r>
            <a:r>
              <a:rPr lang="tr-TR" dirty="0" err="1">
                <a:solidFill>
                  <a:srgbClr val="FF0000"/>
                </a:solidFill>
              </a:rPr>
              <a:t>von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Willebrand</a:t>
            </a:r>
            <a:r>
              <a:rPr lang="tr-TR" dirty="0">
                <a:solidFill>
                  <a:srgbClr val="FF0000"/>
                </a:solidFill>
              </a:rPr>
              <a:t> faktörü </a:t>
            </a:r>
            <a:r>
              <a:rPr lang="tr-TR" dirty="0"/>
              <a:t>içerir.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4BD6A0-3016-4C6A-9165-294C7C1B9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976" y="4760913"/>
            <a:ext cx="3177372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AFEDE7-E26D-42A1-93EA-A6D975E0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Kapiller</a:t>
            </a:r>
            <a:r>
              <a:rPr lang="tr-TR" sz="2400" dirty="0"/>
              <a:t> kan örneklemesi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931D46-99B1-48B1-8A60-3338CE78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87474"/>
            <a:ext cx="9905999" cy="4430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Parmak, topuk veya kulak memesindeki bir delikten kan alınması anlamına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gelen </a:t>
            </a:r>
            <a:r>
              <a:rPr lang="tr-TR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kapiller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örneklemesi tıpta giderek yaygınlaşmaktadır. 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Venöz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kan örneğine göre çeşitli avantajlara sahiptir: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daha az </a:t>
            </a:r>
            <a:r>
              <a:rPr lang="tr-TR" sz="2400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invazivdir</a:t>
            </a:r>
            <a:r>
              <a:rPr lang="tr-TR" sz="24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daha az miktarda kan hacmi gerektirir ve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hızlı ve kolay bir şekilde gerçekleştirilebilir. </a:t>
            </a:r>
          </a:p>
          <a:p>
            <a:pPr>
              <a:lnSpc>
                <a:spcPct val="150000"/>
              </a:lnSpc>
            </a:pP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Bu teknik, özellikle laboratuvar tıbbında en hızlı büyüyen alan haline gelen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hasta başı test cihazlarının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(POCT) yaygınlaşmasıyla birlikte giderek daha popüler hale gelmiştir.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8B08E4-7C92-49CF-851E-1242E1A5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Pediatrik Hastalar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56DD12-5E2E-42CD-A654-0861E1152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Venöz</a:t>
            </a:r>
            <a:r>
              <a:rPr lang="tr-TR" dirty="0"/>
              <a:t> kan alma bebeklerde zor ve potansiyel olarak daha tehlikeli olabilir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Daha küçük </a:t>
            </a:r>
            <a:r>
              <a:rPr lang="tr-TR" dirty="0" err="1">
                <a:solidFill>
                  <a:srgbClr val="FF0000"/>
                </a:solidFill>
              </a:rPr>
              <a:t>venler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İşlem sırasında </a:t>
            </a:r>
            <a:r>
              <a:rPr lang="tr-TR" dirty="0">
                <a:solidFill>
                  <a:srgbClr val="FF0000"/>
                </a:solidFill>
              </a:rPr>
              <a:t>daha fazla hareket </a:t>
            </a:r>
            <a:r>
              <a:rPr lang="tr-TR" dirty="0"/>
              <a:t>etme eğilimindedirler</a:t>
            </a:r>
          </a:p>
          <a:p>
            <a:pPr>
              <a:lnSpc>
                <a:spcPct val="150000"/>
              </a:lnSpc>
            </a:pPr>
            <a:r>
              <a:rPr lang="tr-TR" dirty="0"/>
              <a:t>Küçük ama yeterli miktarda kan (yine de </a:t>
            </a:r>
            <a:r>
              <a:rPr lang="tr-TR" dirty="0" err="1"/>
              <a:t>iatrojenik</a:t>
            </a:r>
            <a:r>
              <a:rPr lang="tr-TR" dirty="0"/>
              <a:t> anemi riski olabilir) ile gerekli laboratuvar testleri yapılabilir.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Yaş ve kiloya göre uygun ponksiyon alanı seçilmelidir.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</a:rPr>
              <a:t>Kapiller</a:t>
            </a:r>
            <a:r>
              <a:rPr lang="tr-TR" dirty="0">
                <a:solidFill>
                  <a:srgbClr val="FF0000"/>
                </a:solidFill>
              </a:rPr>
              <a:t> kan örnekleri uygun </a:t>
            </a:r>
            <a:r>
              <a:rPr lang="tr-TR" dirty="0" err="1">
                <a:solidFill>
                  <a:srgbClr val="FF0000"/>
                </a:solidFill>
              </a:rPr>
              <a:t>kapiller</a:t>
            </a:r>
            <a:r>
              <a:rPr lang="tr-TR" dirty="0">
                <a:solidFill>
                  <a:srgbClr val="FF0000"/>
                </a:solidFill>
              </a:rPr>
              <a:t> toplama tüplerine toplanmalı, </a:t>
            </a:r>
            <a:r>
              <a:rPr lang="tr-TR" dirty="0" err="1">
                <a:solidFill>
                  <a:srgbClr val="FF0000"/>
                </a:solidFill>
              </a:rPr>
              <a:t>venöz</a:t>
            </a:r>
            <a:r>
              <a:rPr lang="tr-TR" dirty="0">
                <a:solidFill>
                  <a:srgbClr val="FF0000"/>
                </a:solidFill>
              </a:rPr>
              <a:t> kan tüplerine toplanmamalı ya da transfer edilmemeliler.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7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A7C6D-7BD6-4E5B-B624-79AC1197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Yetişkin hastalar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77EFDD-3104-4660-ADFB-D8628E42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1423"/>
            <a:ext cx="9905999" cy="4995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Kapiller</a:t>
            </a:r>
            <a:r>
              <a:rPr lang="tr-TR" dirty="0"/>
              <a:t> kan örneklemesi bazı hastalarda avantaj sağlayabilir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Ciddi yanıkları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olan yetişkin hastalarda,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Birden fazla başarısız </a:t>
            </a:r>
            <a:r>
              <a:rPr lang="tr-TR" dirty="0" err="1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ven</a:t>
            </a:r>
            <a:r>
              <a:rPr lang="tr-TR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ponksiyonu yapılanlar </a:t>
            </a: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( özellikle az sayıda test istenmişse),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Dermatoporozlu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(aşırı ince cilt) hastalar,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tr-TR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bez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 örnek alma yerlerine kolay ulaşamayan hastalar,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Damar delinmesi konusunda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endişeli olanlar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tr-TR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romboza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eğilimi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olanlar,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Y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üzey damarları </a:t>
            </a:r>
            <a:r>
              <a:rPr lang="tr-TR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intravenöz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tedavi veya kemoterapi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için ayrılması gereken hastalar,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ırılgan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yüzeysel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veya erişilemeyen </a:t>
            </a:r>
            <a:r>
              <a:rPr lang="tr-TR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damarları </a:t>
            </a:r>
            <a:r>
              <a:rPr lang="tr-TR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olan hastalar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Hasta başı test cihazı </a:t>
            </a:r>
            <a:r>
              <a:rPr lang="tr-TR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 POCT</a:t>
            </a:r>
            <a:r>
              <a:rPr lang="tr-TR" dirty="0">
                <a:ea typeface="SimSun" panose="02010600030101010101" pitchFamily="2" charset="-122"/>
                <a:cs typeface="Arial" panose="020B0604020202020204" pitchFamily="34" charset="0"/>
              </a:rPr>
              <a:t>) kullanan hastalar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3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6947</TotalTime>
  <Words>3012</Words>
  <Application>Microsoft Office PowerPoint</Application>
  <PresentationFormat>Geniş ekran</PresentationFormat>
  <Paragraphs>316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6" baseType="lpstr">
      <vt:lpstr>Exo 2</vt:lpstr>
      <vt:lpstr>Liberation Serif</vt:lpstr>
      <vt:lpstr>Roboto</vt:lpstr>
      <vt:lpstr>Rockwell</vt:lpstr>
      <vt:lpstr>Rockwell Condensed</vt:lpstr>
      <vt:lpstr>Times New Roman</vt:lpstr>
      <vt:lpstr>Wingdings</vt:lpstr>
      <vt:lpstr>Tahta Yazı</vt:lpstr>
      <vt:lpstr>Kapiller kan: Özel bir numune ve preanalitik evrede dikkat edilmesi gerekenler</vt:lpstr>
      <vt:lpstr>KAn DAMARLARININ YAPI ve tipleri</vt:lpstr>
      <vt:lpstr>kapillerler</vt:lpstr>
      <vt:lpstr>PowerPoint Sunusu</vt:lpstr>
      <vt:lpstr>işlev</vt:lpstr>
      <vt:lpstr>PowerPoint Sunusu</vt:lpstr>
      <vt:lpstr>Kapiller kan örneklemesi</vt:lpstr>
      <vt:lpstr>Pediatrik Hastalar</vt:lpstr>
      <vt:lpstr>Yetişkin hastalar</vt:lpstr>
      <vt:lpstr>Ne için kullanılır?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Olası Komplikasyonlar</vt:lpstr>
      <vt:lpstr>Kapiller kan örneklemesinde sınırlamalar ve önlemler</vt:lpstr>
      <vt:lpstr>1- Kapiller kan örneği alınmasının tavsiye edilmediği hastalar ve laboratuvar testleri</vt:lpstr>
      <vt:lpstr>3- Kapiller ve venöz kan örneklerinde analit konsantrasyonlarındaki farklar</vt:lpstr>
      <vt:lpstr>4- kan gazı analizindeki sınırlamaları</vt:lpstr>
      <vt:lpstr>PowerPoint Sunusu</vt:lpstr>
      <vt:lpstr>Sonuç olarak , </vt:lpstr>
      <vt:lpstr>kaynaklar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Medine Bitigiç Alpdemir</dc:creator>
  <cp:lastModifiedBy>Medine Bitigiç Alpdemir</cp:lastModifiedBy>
  <cp:revision>37</cp:revision>
  <dcterms:created xsi:type="dcterms:W3CDTF">2022-01-29T12:44:33Z</dcterms:created>
  <dcterms:modified xsi:type="dcterms:W3CDTF">2022-02-22T20:21:28Z</dcterms:modified>
</cp:coreProperties>
</file>